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4.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13004800" cy="9753600"/>
  <p:notesSz cx="6858000" cy="9144000"/>
  <p:defaultTextStyle>
    <a:lvl1pPr algn="ctr" defTabSz="584200">
      <a:defRPr sz="3800">
        <a:solidFill>
          <a:srgbClr val="EEEEEE"/>
        </a:solidFill>
        <a:latin typeface="Helvetica Neue Bold Condensed"/>
        <a:ea typeface="Helvetica Neue Bold Condensed"/>
        <a:cs typeface="Helvetica Neue Bold Condensed"/>
        <a:sym typeface="Helvetica Neue Bold Condensed"/>
      </a:defRPr>
    </a:lvl1pPr>
    <a:lvl2pPr indent="228600" algn="ctr" defTabSz="584200">
      <a:defRPr sz="3800">
        <a:solidFill>
          <a:srgbClr val="EEEEEE"/>
        </a:solidFill>
        <a:latin typeface="Helvetica Neue Bold Condensed"/>
        <a:ea typeface="Helvetica Neue Bold Condensed"/>
        <a:cs typeface="Helvetica Neue Bold Condensed"/>
        <a:sym typeface="Helvetica Neue Bold Condensed"/>
      </a:defRPr>
    </a:lvl2pPr>
    <a:lvl3pPr indent="457200" algn="ctr" defTabSz="584200">
      <a:defRPr sz="3800">
        <a:solidFill>
          <a:srgbClr val="EEEEEE"/>
        </a:solidFill>
        <a:latin typeface="Helvetica Neue Bold Condensed"/>
        <a:ea typeface="Helvetica Neue Bold Condensed"/>
        <a:cs typeface="Helvetica Neue Bold Condensed"/>
        <a:sym typeface="Helvetica Neue Bold Condensed"/>
      </a:defRPr>
    </a:lvl3pPr>
    <a:lvl4pPr indent="685800" algn="ctr" defTabSz="584200">
      <a:defRPr sz="3800">
        <a:solidFill>
          <a:srgbClr val="EEEEEE"/>
        </a:solidFill>
        <a:latin typeface="Helvetica Neue Bold Condensed"/>
        <a:ea typeface="Helvetica Neue Bold Condensed"/>
        <a:cs typeface="Helvetica Neue Bold Condensed"/>
        <a:sym typeface="Helvetica Neue Bold Condensed"/>
      </a:defRPr>
    </a:lvl4pPr>
    <a:lvl5pPr indent="914400" algn="ctr" defTabSz="584200">
      <a:defRPr sz="3800">
        <a:solidFill>
          <a:srgbClr val="EEEEEE"/>
        </a:solidFill>
        <a:latin typeface="Helvetica Neue Bold Condensed"/>
        <a:ea typeface="Helvetica Neue Bold Condensed"/>
        <a:cs typeface="Helvetica Neue Bold Condensed"/>
        <a:sym typeface="Helvetica Neue Bold Condensed"/>
      </a:defRPr>
    </a:lvl5pPr>
    <a:lvl6pPr indent="1143000" algn="ctr" defTabSz="584200">
      <a:defRPr sz="3800">
        <a:solidFill>
          <a:srgbClr val="EEEEEE"/>
        </a:solidFill>
        <a:latin typeface="Helvetica Neue Bold Condensed"/>
        <a:ea typeface="Helvetica Neue Bold Condensed"/>
        <a:cs typeface="Helvetica Neue Bold Condensed"/>
        <a:sym typeface="Helvetica Neue Bold Condensed"/>
      </a:defRPr>
    </a:lvl6pPr>
    <a:lvl7pPr indent="1371600" algn="ctr" defTabSz="584200">
      <a:defRPr sz="3800">
        <a:solidFill>
          <a:srgbClr val="EEEEEE"/>
        </a:solidFill>
        <a:latin typeface="Helvetica Neue Bold Condensed"/>
        <a:ea typeface="Helvetica Neue Bold Condensed"/>
        <a:cs typeface="Helvetica Neue Bold Condensed"/>
        <a:sym typeface="Helvetica Neue Bold Condensed"/>
      </a:defRPr>
    </a:lvl7pPr>
    <a:lvl8pPr indent="1600200" algn="ctr" defTabSz="584200">
      <a:defRPr sz="3800">
        <a:solidFill>
          <a:srgbClr val="EEEEEE"/>
        </a:solidFill>
        <a:latin typeface="Helvetica Neue Bold Condensed"/>
        <a:ea typeface="Helvetica Neue Bold Condensed"/>
        <a:cs typeface="Helvetica Neue Bold Condensed"/>
        <a:sym typeface="Helvetica Neue Bold Condensed"/>
      </a:defRPr>
    </a:lvl8pPr>
    <a:lvl9pPr indent="1828800" algn="ctr" defTabSz="584200">
      <a:defRPr sz="3800">
        <a:solidFill>
          <a:srgbClr val="EEEEEE"/>
        </a:solidFill>
        <a:latin typeface="Helvetica Neue Bold Condensed"/>
        <a:ea typeface="Helvetica Neue Bold Condensed"/>
        <a:cs typeface="Helvetica Neue Bold Condensed"/>
        <a:sym typeface="Helvetica Neue Bold Condense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4D7"/>
          </a:solidFill>
        </a:fill>
      </a:tcStyle>
    </a:wholeTbl>
    <a:band2H>
      <a:tcTxStyle b="def" i="def"/>
      <a:tcStyle>
        <a:tcBdr/>
        <a:fill>
          <a:solidFill>
            <a:srgbClr val="DDDBCF"/>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25400" cap="flat">
              <a:solidFill>
                <a:srgbClr val="AC9C88"/>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25400" cap="flat">
              <a:solidFill>
                <a:srgbClr val="878889"/>
              </a:solidFill>
              <a:prstDash val="solid"/>
              <a:miter lim="400000"/>
            </a:ln>
          </a:top>
          <a:bottom>
            <a:ln w="12700" cap="flat">
              <a:noFill/>
              <a:miter lim="400000"/>
            </a:ln>
          </a:bottom>
          <a:insideH>
            <a:ln w="12700" cap="flat">
              <a:solidFill>
                <a:srgbClr val="878889"/>
              </a:solidFill>
              <a:prstDash val="solid"/>
              <a:miter lim="400000"/>
            </a:ln>
          </a:insideH>
          <a:insideV>
            <a:ln w="12700" cap="flat">
              <a:noFill/>
              <a:miter lim="400000"/>
            </a:ln>
          </a:insideV>
        </a:tcBdr>
        <a:fill>
          <a:solidFill>
            <a:srgbClr val="BDBDBD"/>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8F2817"/>
              </a:solidFill>
              <a:prstDash val="solid"/>
              <a:miter lim="400000"/>
            </a:ln>
          </a:bottom>
          <a:insideH>
            <a:ln w="12700" cap="flat">
              <a:solidFill>
                <a:srgbClr val="8F2817"/>
              </a:solidFill>
              <a:prstDash val="solid"/>
              <a:miter lim="400000"/>
            </a:ln>
          </a:insideH>
          <a:insideV>
            <a:ln w="12700" cap="flat">
              <a:noFill/>
              <a:miter lim="400000"/>
            </a:ln>
          </a:insideV>
        </a:tcBdr>
        <a:fill>
          <a:solidFill>
            <a:srgbClr val="B8341D"/>
          </a:solidFill>
        </a:fill>
      </a:tcStyle>
    </a:firstRow>
  </a:tblStyle>
  <a:tblStyle styleId="{C7B018BB-80A7-4F77-B60F-C8B233D01FF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solidFill>
                <a:srgbClr val="5F5857"/>
              </a:solidFill>
              <a:prstDash val="solid"/>
              <a:miter lim="400000"/>
            </a:ln>
          </a:left>
          <a:right>
            <a:ln w="25400" cap="flat">
              <a:solidFill>
                <a:srgbClr val="AC9C88"/>
              </a:solidFill>
              <a:prstDash val="solid"/>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5F5857"/>
              </a:solidFill>
              <a:prstDash val="solid"/>
              <a:miter lim="400000"/>
            </a:ln>
          </a:bottom>
          <a:insideH>
            <a:ln w="12700" cap="flat">
              <a:solidFill>
                <a:srgbClr val="972318"/>
              </a:solidFill>
              <a:prstDash val="solid"/>
              <a:miter lim="400000"/>
            </a:ln>
          </a:insideH>
          <a:insideV>
            <a:ln w="12700" cap="flat">
              <a:noFill/>
              <a:miter lim="400000"/>
            </a:ln>
          </a:insideV>
        </a:tcBdr>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5F5857"/>
              </a:solidFill>
              <a:prstDash val="solid"/>
              <a:miter lim="400000"/>
            </a:ln>
          </a:top>
          <a:bottom>
            <a:ln w="12700" cap="flat">
              <a:noFill/>
              <a:miter lim="400000"/>
            </a:ln>
          </a:bottom>
          <a:insideH>
            <a:ln w="12700" cap="flat">
              <a:solidFill>
                <a:srgbClr val="B14019"/>
              </a:solidFill>
              <a:prstDash val="solid"/>
              <a:miter lim="400000"/>
            </a:ln>
          </a:insideH>
          <a:insideV>
            <a:ln w="12700" cap="flat">
              <a:noFill/>
              <a:miter lim="400000"/>
            </a:ln>
          </a:insideV>
        </a:tcBdr>
      </a:tcStyle>
    </a:firstRow>
  </a:tblStyle>
  <a:tblStyle styleId="{EEE7283C-3CF3-47DC-8721-378D4A62B22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29124"/>
              </a:solidFill>
              <a:prstDash val="solid"/>
              <a:miter lim="400000"/>
            </a:ln>
          </a:insideH>
          <a:insideV>
            <a:ln w="12700" cap="flat">
              <a:noFill/>
              <a:miter lim="400000"/>
            </a:ln>
          </a:insideV>
        </a:tcBdr>
        <a:fill>
          <a:solidFill>
            <a:srgbClr val="E4AA2A"/>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AAAAA"/>
              </a:solidFill>
              <a:prstDash val="solid"/>
              <a:miter lim="400000"/>
            </a:ln>
          </a:insideH>
          <a:insideV>
            <a:ln w="12700" cap="flat">
              <a:noFill/>
              <a:miter lim="400000"/>
            </a:ln>
          </a:insideV>
        </a:tcBdr>
        <a:fill>
          <a:solidFill>
            <a:srgbClr val="858585"/>
          </a:solidFill>
        </a:fill>
      </a:tcStyle>
    </a:firstRow>
  </a:tblStyle>
  <a:tblStyle styleId="{CF821DB8-F4EB-4A41-A1BA-3FCAFE7338EE}" styleName="">
    <a:tblBg/>
    <a:wholeTb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797979">
                  <a:alpha val="38000"/>
                </a:srgbClr>
              </a:solidFill>
              <a:prstDash val="solid"/>
              <a:miter lim="400000"/>
            </a:ln>
          </a:top>
          <a:bottom>
            <a:ln w="12700" cap="flat">
              <a:solidFill>
                <a:srgbClr val="797979">
                  <a:alpha val="38000"/>
                </a:srgbClr>
              </a:solidFill>
              <a:prstDash val="solid"/>
              <a:miter lim="400000"/>
            </a:ln>
          </a:bottom>
          <a:insideH>
            <a:ln w="12700" cap="flat">
              <a:solidFill>
                <a:srgbClr val="797979">
                  <a:alpha val="38000"/>
                </a:srgbClr>
              </a:solidFill>
              <a:prstDash val="solid"/>
              <a:miter lim="400000"/>
            </a:ln>
          </a:insideH>
          <a:insideV>
            <a:ln w="12700" cap="flat">
              <a:noFill/>
              <a:miter lim="400000"/>
            </a:ln>
          </a:insideV>
        </a:tcBdr>
        <a:fill>
          <a:noFill/>
        </a:fill>
      </a:tcStyle>
    </a:wholeTbl>
    <a:band2H>
      <a:tcTxStyle b="def" i="def"/>
      <a:tcStyle>
        <a:tcBdr/>
        <a:fill>
          <a:solidFill>
            <a:srgbClr val="86B5C3">
              <a:alpha val="14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86B5C3">
                  <a:alpha val="75000"/>
                </a:srgbClr>
              </a:solidFill>
              <a:prstDash val="solid"/>
              <a:miter lim="400000"/>
            </a:ln>
          </a:top>
          <a:bottom>
            <a:ln w="12700" cap="flat">
              <a:solidFill>
                <a:srgbClr val="86B5C3">
                  <a:alpha val="75000"/>
                </a:srgbClr>
              </a:solidFill>
              <a:prstDash val="solid"/>
              <a:miter lim="400000"/>
            </a:ln>
          </a:bottom>
          <a:insideH>
            <a:ln w="12700" cap="flat">
              <a:solidFill>
                <a:srgbClr val="86B5C3">
                  <a:alpha val="75000"/>
                </a:srgbClr>
              </a:solidFill>
              <a:prstDash val="solid"/>
              <a:miter lim="400000"/>
            </a:ln>
          </a:insideH>
          <a:insideV>
            <a:ln w="12700" cap="flat">
              <a:noFill/>
              <a:miter lim="400000"/>
            </a:ln>
          </a:insideV>
        </a:tcBdr>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tcStyle>
    </a:firstRow>
  </a:tblStyle>
  <a:tblStyle styleId="{33BA23B1-9221-436E-865A-0063620EA4FD}"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9F9F9F"/>
              </a:solidFill>
              <a:prstDash val="solid"/>
              <a:miter lim="400000"/>
            </a:ln>
          </a:left>
          <a:right>
            <a:ln w="12700" cap="flat">
              <a:solidFill>
                <a:srgbClr val="9F9F9F"/>
              </a:solidFill>
              <a:prstDash val="solid"/>
              <a:miter lim="400000"/>
            </a:ln>
          </a:right>
          <a:top>
            <a:ln w="12700" cap="flat">
              <a:solidFill>
                <a:srgbClr val="9F9F9F"/>
              </a:solidFill>
              <a:prstDash val="solid"/>
              <a:miter lim="400000"/>
            </a:ln>
          </a:top>
          <a:bottom>
            <a:ln w="12700" cap="flat">
              <a:solidFill>
                <a:srgbClr val="9F9F9F"/>
              </a:solidFill>
              <a:prstDash val="solid"/>
              <a:miter lim="400000"/>
            </a:ln>
          </a:bottom>
          <a:insideH>
            <a:ln w="12700" cap="flat">
              <a:solidFill>
                <a:srgbClr val="9F9F9F"/>
              </a:solidFill>
              <a:prstDash val="solid"/>
              <a:miter lim="400000"/>
            </a:ln>
          </a:insideH>
          <a:insideV>
            <a:ln w="12700" cap="flat">
              <a:solidFill>
                <a:srgbClr val="9F9F9F"/>
              </a:solidFill>
              <a:prstDash val="solid"/>
              <a:miter lim="400000"/>
            </a:ln>
          </a:insideV>
        </a:tcBdr>
        <a:fill>
          <a:noFill/>
        </a:fill>
      </a:tcStyle>
    </a:wholeTbl>
    <a:band2H>
      <a:tcTxStyle b="def" i="def"/>
      <a:tcStyle>
        <a:tcBdr/>
        <a:fill>
          <a:solidFill>
            <a:srgbClr val="797979">
              <a:alpha val="38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ABABA"/>
          </a:solid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firstRow>
  </a:tblStyle>
  <a:tblStyle styleId="{2708684C-4D16-4618-839F-0558EEFCDFE6}"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wholeTbl>
    <a:band2H>
      <a:tcTxStyle b="def" i="def"/>
      <a:tcStyle>
        <a:tcBdr/>
        <a:fill>
          <a:solidFill>
            <a:srgbClr val="797979">
              <a:alpha val="25000"/>
            </a:srgbClr>
          </a:solidFill>
        </a:fill>
      </a:tcStyle>
    </a:band2H>
    <a:firstCo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25400" cap="flat">
              <a:solidFill>
                <a:srgbClr val="FFFFFF"/>
              </a:solidFill>
              <a:prstDash val="solid"/>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p:nvPr>
            <p:ph type="sldImg"/>
          </p:nvPr>
        </p:nvSpPr>
        <p:spPr>
          <a:xfrm>
            <a:off x="1143000" y="685800"/>
            <a:ext cx="4572000" cy="3429000"/>
          </a:xfrm>
          <a:prstGeom prst="rect">
            <a:avLst/>
          </a:prstGeom>
        </p:spPr>
        <p:txBody>
          <a:bodyPr/>
          <a:lstStyle/>
          <a:p>
            <a:pPr lvl="0"/>
          </a:p>
        </p:txBody>
      </p:sp>
      <p:sp>
        <p:nvSpPr>
          <p:cNvPr id="38" name="Shape 38"/>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Book"/>
        <a:ea typeface="Avenir Book"/>
        <a:cs typeface="Avenir Book"/>
        <a:sym typeface="Avenir Book"/>
      </a:defRPr>
    </a:lvl1pPr>
    <a:lvl2pPr indent="228600" defTabSz="457200">
      <a:lnSpc>
        <a:spcPct val="125000"/>
      </a:lnSpc>
      <a:defRPr sz="2400">
        <a:latin typeface="Avenir Book"/>
        <a:ea typeface="Avenir Book"/>
        <a:cs typeface="Avenir Book"/>
        <a:sym typeface="Avenir Book"/>
      </a:defRPr>
    </a:lvl2pPr>
    <a:lvl3pPr indent="457200" defTabSz="457200">
      <a:lnSpc>
        <a:spcPct val="125000"/>
      </a:lnSpc>
      <a:defRPr sz="2400">
        <a:latin typeface="Avenir Book"/>
        <a:ea typeface="Avenir Book"/>
        <a:cs typeface="Avenir Book"/>
        <a:sym typeface="Avenir Book"/>
      </a:defRPr>
    </a:lvl3pPr>
    <a:lvl4pPr indent="685800" defTabSz="457200">
      <a:lnSpc>
        <a:spcPct val="125000"/>
      </a:lnSpc>
      <a:defRPr sz="2400">
        <a:latin typeface="Avenir Book"/>
        <a:ea typeface="Avenir Book"/>
        <a:cs typeface="Avenir Book"/>
        <a:sym typeface="Avenir Book"/>
      </a:defRPr>
    </a:lvl4pPr>
    <a:lvl5pPr indent="914400" defTabSz="457200">
      <a:lnSpc>
        <a:spcPct val="125000"/>
      </a:lnSpc>
      <a:defRPr sz="2400">
        <a:latin typeface="Avenir Book"/>
        <a:ea typeface="Avenir Book"/>
        <a:cs typeface="Avenir Book"/>
        <a:sym typeface="Avenir Book"/>
      </a:defRPr>
    </a:lvl5pPr>
    <a:lvl6pPr indent="1143000" defTabSz="457200">
      <a:lnSpc>
        <a:spcPct val="125000"/>
      </a:lnSpc>
      <a:defRPr sz="2400">
        <a:latin typeface="Avenir Book"/>
        <a:ea typeface="Avenir Book"/>
        <a:cs typeface="Avenir Book"/>
        <a:sym typeface="Avenir Book"/>
      </a:defRPr>
    </a:lvl6pPr>
    <a:lvl7pPr indent="1371600" defTabSz="457200">
      <a:lnSpc>
        <a:spcPct val="125000"/>
      </a:lnSpc>
      <a:defRPr sz="2400">
        <a:latin typeface="Avenir Book"/>
        <a:ea typeface="Avenir Book"/>
        <a:cs typeface="Avenir Book"/>
        <a:sym typeface="Avenir Book"/>
      </a:defRPr>
    </a:lvl7pPr>
    <a:lvl8pPr indent="1600200" defTabSz="457200">
      <a:lnSpc>
        <a:spcPct val="125000"/>
      </a:lnSpc>
      <a:defRPr sz="2400">
        <a:latin typeface="Avenir Book"/>
        <a:ea typeface="Avenir Book"/>
        <a:cs typeface="Avenir Book"/>
        <a:sym typeface="Avenir Book"/>
      </a:defRPr>
    </a:lvl8pPr>
    <a:lvl9pPr indent="1828800" defTabSz="457200">
      <a:lnSpc>
        <a:spcPct val="125000"/>
      </a:lnSpc>
      <a:defRPr sz="2400">
        <a:latin typeface="Avenir Book"/>
        <a:ea typeface="Avenir Book"/>
        <a:cs typeface="Avenir Book"/>
        <a:sym typeface="Avenir Book"/>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 name="Shape 43"/>
          <p:cNvSpPr/>
          <p:nvPr>
            <p:ph type="sldImg"/>
          </p:nvPr>
        </p:nvSpPr>
        <p:spPr>
          <a:prstGeom prst="rect">
            <a:avLst/>
          </a:prstGeom>
        </p:spPr>
        <p:txBody>
          <a:bodyPr/>
          <a:lstStyle/>
          <a:p>
            <a:pPr lvl="0"/>
          </a:p>
        </p:txBody>
      </p:sp>
      <p:sp>
        <p:nvSpPr>
          <p:cNvPr id="44" name="Shape 44"/>
          <p:cNvSpPr/>
          <p:nvPr>
            <p:ph type="body" sz="quarter" idx="1"/>
          </p:nvPr>
        </p:nvSpPr>
        <p:spPr>
          <a:prstGeom prst="rect">
            <a:avLst/>
          </a:prstGeom>
        </p:spPr>
        <p:txBody>
          <a:bodyPr/>
          <a:lstStyle/>
          <a:p>
            <a:pPr lvl="0">
              <a:defRPr sz="1800"/>
            </a:pPr>
            <a:r>
              <a:rPr sz="1600"/>
              <a:t>I don’t have anything against Java, I actually like it well enough. I’ve gotten to know it pretty well, because I had to. If you work with Java, you write a lot of Java, because you have to.</a:t>
            </a:r>
            <a:endParaRPr sz="1600"/>
          </a:p>
          <a:p>
            <a:pPr lvl="0">
              <a:defRPr sz="1800"/>
            </a:pPr>
            <a:r>
              <a:rPr sz="1600"/>
              <a:t>Java, the language, has some warts for sure. But, as it turns out, one of the best things about Java is the virtual machine it runs on. The JVM is pretty much universal, it’s fast, and it runs byte code, not Java code. Thanks to that, other languages can be written to run on the JVM, and that has given us some very performant languages that can fix a lot of Java’s issues. One of those languages is Groovy, and I want to show you all a few of the things I enjoy about 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lvl="0"/>
          </a:p>
        </p:txBody>
      </p:sp>
      <p:sp>
        <p:nvSpPr>
          <p:cNvPr id="110" name="Shape 110"/>
          <p:cNvSpPr/>
          <p:nvPr>
            <p:ph type="body" sz="quarter" idx="1"/>
          </p:nvPr>
        </p:nvSpPr>
        <p:spPr>
          <a:prstGeom prst="rect">
            <a:avLst/>
          </a:prstGeom>
        </p:spPr>
        <p:txBody>
          <a:bodyPr/>
          <a:lstStyle/>
          <a:p>
            <a:pPr lvl="0">
              <a:defRPr sz="1800"/>
            </a:pPr>
            <a:r>
              <a:rPr sz="2400"/>
              <a:t>Obviously, we can reduce code duplication by defining the comparator as it’s own class and just using that.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lvl="0"/>
          </a:p>
        </p:txBody>
      </p:sp>
      <p:sp>
        <p:nvSpPr>
          <p:cNvPr id="116" name="Shape 116"/>
          <p:cNvSpPr/>
          <p:nvPr>
            <p:ph type="body" sz="quarter" idx="1"/>
          </p:nvPr>
        </p:nvSpPr>
        <p:spPr>
          <a:prstGeom prst="rect">
            <a:avLst/>
          </a:prstGeom>
        </p:spPr>
        <p:txBody>
          <a:bodyPr/>
          <a:lstStyle/>
          <a:p>
            <a:pPr lvl="0">
              <a:defRPr sz="1800"/>
            </a:pPr>
            <a:r>
              <a:rPr sz="2400"/>
              <a:t>I wouldn’t have shown you that if Groovy couldn’t do that too.</a:t>
            </a:r>
            <a:endParaRPr sz="2400"/>
          </a:p>
          <a:p>
            <a:pPr lvl="0">
              <a:defRPr sz="1800"/>
            </a:pPr>
            <a:r>
              <a:rPr sz="2400"/>
              <a:t>Except the comparator is defined right along side the rest of the code.</a:t>
            </a:r>
            <a:endParaRPr sz="2400"/>
          </a:p>
          <a:p>
            <a:pPr lvl="0">
              <a:defRPr sz="1800"/>
            </a:pPr>
            <a:r>
              <a:rPr sz="2400"/>
              <a:t>And it has access to variables outside of it’s definition, as long as they’re within the scope in which the closure is run. </a:t>
            </a:r>
            <a:endParaRPr sz="2400"/>
          </a:p>
          <a:p>
            <a:pPr lvl="0">
              <a:defRPr sz="1800"/>
            </a:pPr>
            <a:r>
              <a:rPr sz="2400"/>
              <a:t>So here’s something Java can’t really do.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lvl="0"/>
          </a:p>
        </p:txBody>
      </p:sp>
      <p:sp>
        <p:nvSpPr>
          <p:cNvPr id="122" name="Shape 122"/>
          <p:cNvSpPr/>
          <p:nvPr>
            <p:ph type="body" sz="quarter" idx="1"/>
          </p:nvPr>
        </p:nvSpPr>
        <p:spPr>
          <a:prstGeom prst="rect">
            <a:avLst/>
          </a:prstGeom>
        </p:spPr>
        <p:txBody>
          <a:bodyPr/>
          <a:lstStyle/>
          <a:p>
            <a:pPr lvl="0">
              <a:defRPr sz="1800"/>
            </a:pPr>
            <a:r>
              <a:rPr sz="2400"/>
              <a:t>So we’re going to add up the lengths of both strings and compare it to 10.</a:t>
            </a:r>
            <a:endParaRPr sz="2400"/>
          </a:p>
          <a:p>
            <a:pPr lvl="0">
              <a:defRPr sz="1800"/>
            </a:pPr>
            <a:r>
              <a:rPr sz="2400"/>
              <a:t>I have no idea what that even means, but you can do it in Groovy.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lvl="0"/>
          </a:p>
        </p:txBody>
      </p:sp>
      <p:sp>
        <p:nvSpPr>
          <p:cNvPr id="128" name="Shape 128"/>
          <p:cNvSpPr/>
          <p:nvPr>
            <p:ph type="body" sz="quarter" idx="1"/>
          </p:nvPr>
        </p:nvSpPr>
        <p:spPr>
          <a:prstGeom prst="rect">
            <a:avLst/>
          </a:prstGeom>
        </p:spPr>
        <p:txBody>
          <a:bodyPr/>
          <a:lstStyle/>
          <a:p>
            <a:pPr lvl="0">
              <a:defRPr sz="1800"/>
            </a:pPr>
            <a:r>
              <a:rPr sz="2400"/>
              <a:t>Iterating over a list</a:t>
            </a:r>
            <a:endParaRPr sz="2400"/>
          </a:p>
          <a:p>
            <a:pPr lvl="0">
              <a:defRPr sz="1800"/>
            </a:pPr>
            <a:r>
              <a:rPr sz="2400"/>
              <a:t>“it” param, default name for the parameter of any single parameter closure</a:t>
            </a:r>
            <a:endParaRPr sz="2400"/>
          </a:p>
          <a:p>
            <a:pPr lvl="0">
              <a:defRPr sz="1800"/>
            </a:pPr>
            <a:r>
              <a:rPr sz="2400"/>
              <a:t>Notice I can run this easily from the terminal without any compilation step - Groovy is runnable as a scripting language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lvl="0"/>
          </a:p>
        </p:txBody>
      </p:sp>
      <p:sp>
        <p:nvSpPr>
          <p:cNvPr id="134" name="Shape 134"/>
          <p:cNvSpPr/>
          <p:nvPr>
            <p:ph type="body" sz="quarter" idx="1"/>
          </p:nvPr>
        </p:nvSpPr>
        <p:spPr>
          <a:prstGeom prst="rect">
            <a:avLst/>
          </a:prstGeom>
        </p:spPr>
        <p:txBody>
          <a:bodyPr/>
          <a:lstStyle/>
          <a:p>
            <a:pPr lvl="0">
              <a:defRPr sz="1800"/>
            </a:pPr>
            <a:r>
              <a:rPr sz="2400"/>
              <a:t>Transform a list into a different list by apply a function to each element</a:t>
            </a:r>
            <a:endParaRPr sz="2400"/>
          </a:p>
          <a:p>
            <a:pPr lvl="0">
              <a:defRPr sz="1800"/>
            </a:pPr>
            <a:r>
              <a:rPr sz="2400"/>
              <a:t>The “map” function. There is also a “reduce” function on collections called inject.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lvl="0"/>
          </a:p>
        </p:txBody>
      </p:sp>
      <p:sp>
        <p:nvSpPr>
          <p:cNvPr id="140" name="Shape 140"/>
          <p:cNvSpPr/>
          <p:nvPr>
            <p:ph type="body" sz="quarter" idx="1"/>
          </p:nvPr>
        </p:nvSpPr>
        <p:spPr>
          <a:prstGeom prst="rect">
            <a:avLst/>
          </a:prstGeom>
        </p:spPr>
        <p:txBody>
          <a:bodyPr/>
          <a:lstStyle/>
          <a:p>
            <a:pPr lvl="0">
              <a:defRPr sz="1800"/>
            </a:pPr>
            <a:r>
              <a:rPr sz="2400"/>
              <a:t>Find the first element for which the closure returns true</a:t>
            </a:r>
            <a:endParaRPr sz="2400"/>
          </a:p>
          <a:p>
            <a:pPr lvl="0">
              <a:defRPr sz="1800"/>
            </a:pPr>
            <a:r>
              <a:rPr sz="2400"/>
              <a:t>Note another use of externally defined variables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lvl="0"/>
          </a:p>
        </p:txBody>
      </p:sp>
      <p:sp>
        <p:nvSpPr>
          <p:cNvPr id="146" name="Shape 146"/>
          <p:cNvSpPr/>
          <p:nvPr>
            <p:ph type="body" sz="quarter" idx="1"/>
          </p:nvPr>
        </p:nvSpPr>
        <p:spPr>
          <a:prstGeom prst="rect">
            <a:avLst/>
          </a:prstGeom>
        </p:spPr>
        <p:txBody>
          <a:bodyPr/>
          <a:lstStyle/>
          <a:p>
            <a:pPr lvl="0">
              <a:defRPr sz="1800"/>
            </a:pPr>
            <a:r>
              <a:rPr sz="2400"/>
              <a:t>Find every element in a list for which the closure returns true</a:t>
            </a:r>
            <a:endParaRPr sz="2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lvl="0"/>
          </a:p>
        </p:txBody>
      </p:sp>
      <p:sp>
        <p:nvSpPr>
          <p:cNvPr id="151" name="Shape 151"/>
          <p:cNvSpPr/>
          <p:nvPr>
            <p:ph type="body" sz="quarter" idx="1"/>
          </p:nvPr>
        </p:nvSpPr>
        <p:spPr>
          <a:prstGeom prst="rect">
            <a:avLst/>
          </a:prstGeom>
        </p:spPr>
        <p:txBody>
          <a:bodyPr/>
          <a:lstStyle/>
          <a:p>
            <a:pPr lvl="0">
              <a:defRPr sz="1800"/>
            </a:pPr>
            <a:r>
              <a:rPr sz="2400"/>
              <a:t>They didn’t have to throw this stuff in, but they did. Because they love you.</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lvl="0"/>
          </a:p>
        </p:txBody>
      </p:sp>
      <p:sp>
        <p:nvSpPr>
          <p:cNvPr id="157" name="Shape 157"/>
          <p:cNvSpPr/>
          <p:nvPr>
            <p:ph type="body" sz="quarter" idx="1"/>
          </p:nvPr>
        </p:nvSpPr>
        <p:spPr>
          <a:prstGeom prst="rect">
            <a:avLst/>
          </a:prstGeom>
        </p:spPr>
        <p:txBody>
          <a:bodyPr/>
          <a:lstStyle/>
          <a:p>
            <a:pPr lvl="0">
              <a:defRPr sz="1800"/>
            </a:pPr>
            <a:r>
              <a:rPr sz="2400"/>
              <a:t>Single quotes and double quotes work</a:t>
            </a:r>
            <a:endParaRPr sz="2400"/>
          </a:p>
          <a:p>
            <a:pPr lvl="0">
              <a:defRPr sz="1800"/>
            </a:pPr>
            <a:r>
              <a:rPr sz="2400"/>
              <a:t>Additionally, there’s the 3 double quote text block syntax, which preserves whitespace and new lines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lvl="0"/>
          </a:p>
        </p:txBody>
      </p:sp>
      <p:sp>
        <p:nvSpPr>
          <p:cNvPr id="165" name="Shape 165"/>
          <p:cNvSpPr/>
          <p:nvPr>
            <p:ph type="body" sz="quarter" idx="1"/>
          </p:nvPr>
        </p:nvSpPr>
        <p:spPr>
          <a:prstGeom prst="rect">
            <a:avLst/>
          </a:prstGeom>
        </p:spPr>
        <p:txBody>
          <a:bodyPr/>
          <a:lstStyle/>
          <a:p>
            <a:pPr lvl="0">
              <a:defRPr sz="1800"/>
            </a:pPr>
            <a:r>
              <a:rPr sz="2400"/>
              <a:t>There’s a couple different ways to generate the same result. $me invokes the toString method. Properties can be access via dot notation. Methods can be invoked with the curly bracket syntax</a:t>
            </a:r>
            <a:endParaRPr sz="2400"/>
          </a:p>
          <a:p>
            <a:pPr lvl="0">
              <a:defRPr sz="1800"/>
            </a:pPr>
            <a:r>
              <a:rPr sz="2400"/>
              <a:t>In the date example you’ll notice the first date is evaluated at declaration, but the closure is run when the string is printed, 1 second later. So you can declare a string that depends on a variable that doesn’t exist yet, as long as it exists when you evaluate the string.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sldImg"/>
          </p:nvPr>
        </p:nvSpPr>
        <p:spPr>
          <a:prstGeom prst="rect">
            <a:avLst/>
          </a:prstGeom>
        </p:spPr>
        <p:txBody>
          <a:bodyPr/>
          <a:lstStyle/>
          <a:p>
            <a:pPr lvl="0"/>
          </a:p>
        </p:txBody>
      </p:sp>
      <p:sp>
        <p:nvSpPr>
          <p:cNvPr id="61" name="Shape 61"/>
          <p:cNvSpPr/>
          <p:nvPr>
            <p:ph type="body" sz="quarter" idx="1"/>
          </p:nvPr>
        </p:nvSpPr>
        <p:spPr>
          <a:prstGeom prst="rect">
            <a:avLst/>
          </a:prstGeom>
        </p:spPr>
        <p:txBody>
          <a:bodyPr/>
          <a:lstStyle/>
          <a:p>
            <a:pPr lvl="0">
              <a:defRPr sz="1800"/>
            </a:pPr>
            <a:r>
              <a:rPr sz="2400"/>
              <a:t>Pretty straightforward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lvl="0"/>
          </a:p>
        </p:txBody>
      </p:sp>
      <p:sp>
        <p:nvSpPr>
          <p:cNvPr id="187" name="Shape 187"/>
          <p:cNvSpPr/>
          <p:nvPr>
            <p:ph type="body" sz="quarter" idx="1"/>
          </p:nvPr>
        </p:nvSpPr>
        <p:spPr>
          <a:prstGeom prst="rect">
            <a:avLst/>
          </a:prstGeom>
        </p:spPr>
        <p:txBody>
          <a:bodyPr/>
          <a:lstStyle/>
          <a:p>
            <a:pPr lvl="0">
              <a:defRPr sz="1800"/>
            </a:pPr>
            <a:r>
              <a:rPr sz="2400"/>
              <a:t>Notice _ to say you don’t care about a certain value</a:t>
            </a:r>
            <a:endParaRPr sz="2400"/>
          </a:p>
          <a:p>
            <a:pPr lvl="0">
              <a:defRPr sz="1800"/>
            </a:pPr>
            <a:r>
              <a:rPr sz="2400"/>
              <a:t>If the left side has too many variables, the extras are null</a:t>
            </a:r>
            <a:endParaRPr sz="2400"/>
          </a:p>
          <a:p>
            <a:pPr lvl="0">
              <a:defRPr sz="1800"/>
            </a:pPr>
            <a:r>
              <a:rPr sz="2400"/>
              <a:t>If the right side has too many variables, the extras are ignored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lvl="0"/>
          </a:p>
        </p:txBody>
      </p:sp>
      <p:sp>
        <p:nvSpPr>
          <p:cNvPr id="195" name="Shape 195"/>
          <p:cNvSpPr/>
          <p:nvPr>
            <p:ph type="body" sz="quarter" idx="1"/>
          </p:nvPr>
        </p:nvSpPr>
        <p:spPr>
          <a:prstGeom prst="rect">
            <a:avLst/>
          </a:prstGeom>
        </p:spPr>
        <p:txBody>
          <a:bodyPr/>
          <a:lstStyle/>
          <a:p>
            <a:pPr lvl="0">
              <a:defRPr sz="1800"/>
            </a:pPr>
            <a:r>
              <a:rPr sz="2400"/>
              <a:t>Recognize this?</a:t>
            </a:r>
            <a:endParaRPr sz="2400"/>
          </a:p>
          <a:p>
            <a:pPr lvl="0">
              <a:defRPr sz="1800"/>
            </a:pPr>
            <a:r>
              <a:rPr sz="2400"/>
              <a:t>Easy swap, finally.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lvl="0"/>
          </a:p>
        </p:txBody>
      </p:sp>
      <p:sp>
        <p:nvSpPr>
          <p:cNvPr id="202" name="Shape 202"/>
          <p:cNvSpPr/>
          <p:nvPr>
            <p:ph type="body" sz="quarter" idx="1"/>
          </p:nvPr>
        </p:nvSpPr>
        <p:spPr>
          <a:prstGeom prst="rect">
            <a:avLst/>
          </a:prstGeom>
        </p:spPr>
        <p:txBody>
          <a:bodyPr/>
          <a:lstStyle/>
          <a:p>
            <a:pPr lvl="0">
              <a:defRPr sz="1800"/>
            </a:pPr>
            <a:r>
              <a:rPr sz="2400"/>
              <a:t>Ranges can be used with any class that implements Comparable, and has next and previous methods to return the next/previous item in the range.</a:t>
            </a:r>
            <a:endParaRPr sz="2400"/>
          </a:p>
          <a:p>
            <a:pPr lvl="0">
              <a:defRPr sz="1800"/>
            </a:pPr>
            <a:r>
              <a:rPr sz="2400"/>
              <a:t>Therefore I give you my stupidest example yet.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lvl="0"/>
          </a:p>
        </p:txBody>
      </p:sp>
      <p:sp>
        <p:nvSpPr>
          <p:cNvPr id="207" name="Shape 207"/>
          <p:cNvSpPr/>
          <p:nvPr>
            <p:ph type="body" sz="quarter" idx="1"/>
          </p:nvPr>
        </p:nvSpPr>
        <p:spPr>
          <a:prstGeom prst="rect">
            <a:avLst/>
          </a:prstGeom>
        </p:spPr>
        <p:txBody>
          <a:bodyPr/>
          <a:lstStyle/>
          <a:p>
            <a:pPr lvl="0">
              <a:defRPr sz="1800"/>
            </a:pPr>
            <a:r>
              <a:rPr sz="2400"/>
              <a:t>So here we can create a range of Chipotle meats. Thank goodness.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lvl="0"/>
          </a:p>
        </p:txBody>
      </p:sp>
      <p:sp>
        <p:nvSpPr>
          <p:cNvPr id="212" name="Shape 212"/>
          <p:cNvSpPr/>
          <p:nvPr>
            <p:ph type="body" sz="quarter" idx="1"/>
          </p:nvPr>
        </p:nvSpPr>
        <p:spPr>
          <a:prstGeom prst="rect">
            <a:avLst/>
          </a:prstGeom>
        </p:spPr>
        <p:txBody>
          <a:bodyPr/>
          <a:lstStyle/>
          <a:p>
            <a:pPr lvl="0">
              <a:defRPr sz="1800"/>
            </a:pPr>
            <a:r>
              <a:rPr sz="2400"/>
              <a:t>Groovy has some new operators for you</a:t>
            </a:r>
            <a:endParaRPr sz="2400"/>
          </a:p>
          <a:p>
            <a:pPr lvl="0">
              <a:defRPr sz="1800"/>
            </a:pPr>
            <a:r>
              <a:rPr sz="2400"/>
              <a:t>Spaceship returns -1 if left is smaller, 0 if they’re equal, 1 if left is greater than right</a:t>
            </a:r>
            <a:endParaRPr sz="2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lvl="0"/>
          </a:p>
        </p:txBody>
      </p:sp>
      <p:sp>
        <p:nvSpPr>
          <p:cNvPr id="222" name="Shape 222"/>
          <p:cNvSpPr/>
          <p:nvPr>
            <p:ph type="body" sz="quarter" idx="1"/>
          </p:nvPr>
        </p:nvSpPr>
        <p:spPr>
          <a:prstGeom prst="rect">
            <a:avLst/>
          </a:prstGeom>
        </p:spPr>
        <p:txBody>
          <a:bodyPr/>
          <a:lstStyle/>
          <a:p>
            <a:pPr lvl="0">
              <a:defRPr sz="1800"/>
            </a:pPr>
            <a:r>
              <a:rPr sz="2400"/>
              <a:t>It knows how to convert a string to a BigDecimal</a:t>
            </a:r>
            <a:endParaRPr sz="2400"/>
          </a:p>
          <a:p>
            <a:pPr lvl="0">
              <a:defRPr sz="1800"/>
            </a:pPr>
            <a:r>
              <a:rPr sz="2400"/>
              <a:t>Most of the time, converting between basic types (String, Integer, Long, BigDecimal, BigInteger, etc…) works without a hitch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lvl="0"/>
          </a:p>
        </p:txBody>
      </p:sp>
      <p:sp>
        <p:nvSpPr>
          <p:cNvPr id="228" name="Shape 228"/>
          <p:cNvSpPr/>
          <p:nvPr>
            <p:ph type="body" sz="quarter" idx="1"/>
          </p:nvPr>
        </p:nvSpPr>
        <p:spPr>
          <a:prstGeom prst="rect">
            <a:avLst/>
          </a:prstGeom>
        </p:spPr>
        <p:txBody>
          <a:bodyPr/>
          <a:lstStyle/>
          <a:p>
            <a:pPr lvl="0">
              <a:defRPr sz="1800"/>
            </a:pPr>
            <a:r>
              <a:rPr sz="2400"/>
              <a:t>Few things: Notice easier pattern creation syntax, forgoes string escaping that’s currently necessary in Java’s Pattern constructor</a:t>
            </a:r>
            <a:endParaRPr sz="2400"/>
          </a:p>
          <a:p>
            <a:pPr lvl="0">
              <a:defRPr sz="1800"/>
            </a:pPr>
            <a:r>
              <a:rPr sz="2400"/>
              <a:t>The matcher that’s created by =~ evaluates to true if it has at least 1 match</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lvl="0"/>
          </a:p>
        </p:txBody>
      </p:sp>
      <p:sp>
        <p:nvSpPr>
          <p:cNvPr id="239" name="Shape 239"/>
          <p:cNvSpPr/>
          <p:nvPr>
            <p:ph type="body" sz="quarter" idx="1"/>
          </p:nvPr>
        </p:nvSpPr>
        <p:spPr>
          <a:prstGeom prst="rect">
            <a:avLst/>
          </a:prstGeom>
        </p:spPr>
        <p:txBody>
          <a:bodyPr/>
          <a:lstStyle/>
          <a:p>
            <a:pPr lvl="0">
              <a:defRPr sz="1800"/>
            </a:pPr>
            <a:r>
              <a:rPr sz="2400"/>
              <a:t>Let’s look at an example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lvl="0"/>
          </a:p>
        </p:txBody>
      </p:sp>
      <p:sp>
        <p:nvSpPr>
          <p:cNvPr id="244" name="Shape 244"/>
          <p:cNvSpPr/>
          <p:nvPr>
            <p:ph type="body" sz="quarter" idx="1"/>
          </p:nvPr>
        </p:nvSpPr>
        <p:spPr>
          <a:prstGeom prst="rect">
            <a:avLst/>
          </a:prstGeom>
        </p:spPr>
        <p:txBody>
          <a:bodyPr/>
          <a:lstStyle/>
          <a:p>
            <a:pPr lvl="0">
              <a:defRPr sz="1800"/>
            </a:pPr>
            <a:r>
              <a:rPr sz="2400"/>
              <a:t>Three implementations of Impenetrable. We’re going to forget how these are implemented soon.</a:t>
            </a:r>
            <a:endParaRPr sz="2400"/>
          </a:p>
          <a:p>
            <a:pPr lvl="0">
              <a:defRPr sz="1800"/>
            </a:pPr>
            <a:r>
              <a:rPr sz="2400"/>
              <a:t>Impenetrable will give us a random implementer when we ask</a:t>
            </a:r>
            <a:endParaRPr sz="2400"/>
          </a:p>
          <a:p>
            <a:pPr lvl="0">
              <a:defRPr sz="1800"/>
            </a:pPr>
            <a:r>
              <a:rPr sz="2400"/>
              <a:t>Notice some of the advantages of the sweet new case statement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lvl="0"/>
          </a:p>
        </p:txBody>
      </p:sp>
      <p:sp>
        <p:nvSpPr>
          <p:cNvPr id="249" name="Shape 249"/>
          <p:cNvSpPr/>
          <p:nvPr>
            <p:ph type="body" sz="quarter" idx="1"/>
          </p:nvPr>
        </p:nvSpPr>
        <p:spPr>
          <a:prstGeom prst="rect">
            <a:avLst/>
          </a:prstGeom>
        </p:spPr>
        <p:txBody>
          <a:bodyPr/>
          <a:lstStyle/>
          <a:p>
            <a:pPr lvl="0">
              <a:defRPr sz="1800"/>
            </a:pPr>
            <a:r>
              <a:rPr sz="2400"/>
              <a:t>We’ll get 9 Impenetrables. Based on what we can gather from meta class methods, we’ll try to determine who or what we’re dealing with</a:t>
            </a:r>
            <a:endParaRPr sz="2400"/>
          </a:p>
          <a:p>
            <a:pPr lvl="0">
              <a:defRPr sz="1800"/>
            </a:pPr>
            <a:r>
              <a:rPr sz="2400"/>
              <a:t>Notice hasProperty and respondsTo calls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sldImg"/>
          </p:nvPr>
        </p:nvSpPr>
        <p:spPr>
          <a:prstGeom prst="rect">
            <a:avLst/>
          </a:prstGeom>
        </p:spPr>
        <p:txBody>
          <a:bodyPr/>
          <a:lstStyle/>
          <a:p>
            <a:pPr lvl="0"/>
          </a:p>
        </p:txBody>
      </p:sp>
      <p:sp>
        <p:nvSpPr>
          <p:cNvPr id="66" name="Shape 66"/>
          <p:cNvSpPr/>
          <p:nvPr>
            <p:ph type="body" sz="quarter" idx="1"/>
          </p:nvPr>
        </p:nvSpPr>
        <p:spPr>
          <a:prstGeom prst="rect">
            <a:avLst/>
          </a:prstGeom>
        </p:spPr>
        <p:txBody>
          <a:bodyPr/>
          <a:lstStyle/>
          <a:p>
            <a:pPr lvl="0">
              <a:defRPr sz="1800"/>
            </a:pPr>
            <a:r>
              <a:rPr sz="2400"/>
              <a:t>Not much different, but there’s a couple important things to point out</a:t>
            </a:r>
            <a:endParaRPr sz="2400"/>
          </a:p>
          <a:p>
            <a:pPr lvl="0">
              <a:defRPr sz="1800"/>
            </a:pPr>
            <a:r>
              <a:rPr sz="2400"/>
              <a:t>System.out is gone, aVar was never given a type, aVar was used to store two different data types, no semicolons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lvl="0"/>
          </a:p>
        </p:txBody>
      </p:sp>
      <p:sp>
        <p:nvSpPr>
          <p:cNvPr id="254" name="Shape 254"/>
          <p:cNvSpPr/>
          <p:nvPr>
            <p:ph type="body" sz="quarter" idx="1"/>
          </p:nvPr>
        </p:nvSpPr>
        <p:spPr>
          <a:prstGeom prst="rect">
            <a:avLst/>
          </a:prstGeom>
        </p:spPr>
        <p:txBody>
          <a:bodyPr/>
          <a:lstStyle/>
          <a:p>
            <a:pPr lvl="0">
              <a:defRPr sz="1800"/>
            </a:pPr>
            <a:r>
              <a:rPr sz="2400"/>
              <a:t>So we were able to tell between a brick wall, Nunya Bizness, and some sort of intelligent void without needing type casting or instanceof checks or anything.</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lvl="0"/>
          </a:p>
        </p:txBody>
      </p:sp>
      <p:sp>
        <p:nvSpPr>
          <p:cNvPr id="259" name="Shape 259"/>
          <p:cNvSpPr/>
          <p:nvPr>
            <p:ph type="body" sz="quarter" idx="1"/>
          </p:nvPr>
        </p:nvSpPr>
        <p:spPr>
          <a:prstGeom prst="rect">
            <a:avLst/>
          </a:prstGeom>
        </p:spPr>
        <p:txBody>
          <a:bodyPr/>
          <a:lstStyle/>
          <a:p>
            <a:pPr lvl="0">
              <a:defRPr sz="1800"/>
            </a:pPr>
            <a:r>
              <a:rPr sz="2400"/>
              <a:t>If we knew the implementations of each of these classes, we could simplify this using the new and improved case statement</a:t>
            </a:r>
            <a:endParaRPr sz="2400"/>
          </a:p>
          <a:p>
            <a:pPr lvl="0">
              <a:defRPr sz="1800"/>
            </a:pPr>
            <a:r>
              <a:rPr sz="2400"/>
              <a:t>We can switch on type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lvl="0"/>
          </a:p>
        </p:txBody>
      </p:sp>
      <p:sp>
        <p:nvSpPr>
          <p:cNvPr id="264" name="Shape 264"/>
          <p:cNvSpPr/>
          <p:nvPr>
            <p:ph type="body" sz="quarter" idx="1"/>
          </p:nvPr>
        </p:nvSpPr>
        <p:spPr>
          <a:prstGeom prst="rect">
            <a:avLst/>
          </a:prstGeom>
        </p:spPr>
        <p:txBody>
          <a:bodyPr/>
          <a:lstStyle/>
          <a:p>
            <a:pPr lvl="0">
              <a:defRPr sz="1800"/>
            </a:pPr>
            <a:r>
              <a:rPr sz="2400"/>
              <a:t>We can switch on a regex. Notice “tilde-regex” syntax for creating a pattern.</a:t>
            </a:r>
            <a:endParaRPr sz="2400"/>
          </a:p>
          <a:p>
            <a:pPr lvl="0">
              <a:defRPr sz="1800"/>
            </a:pPr>
            <a:r>
              <a:rPr sz="2400"/>
              <a:t>Groovy cases are pretty cool.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lvl="0"/>
          </a:p>
        </p:txBody>
      </p:sp>
      <p:sp>
        <p:nvSpPr>
          <p:cNvPr id="272" name="Shape 272"/>
          <p:cNvSpPr/>
          <p:nvPr>
            <p:ph type="body" sz="quarter" idx="1"/>
          </p:nvPr>
        </p:nvSpPr>
        <p:spPr>
          <a:prstGeom prst="rect">
            <a:avLst/>
          </a:prstGeom>
        </p:spPr>
        <p:txBody>
          <a:bodyPr/>
          <a:lstStyle/>
          <a:p>
            <a:pPr lvl="0">
              <a:defRPr sz="1800"/>
            </a:pPr>
            <a:r>
              <a:rPr sz="2400"/>
              <a:t>So when we say “delegate” inside a closure, it essentially means the object that we’ve chosen will be “this” when the closure is run. If you’re adding a method to a class, delegate is going to be the instance you invoke the method against.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lvl="0"/>
          </a:p>
        </p:txBody>
      </p:sp>
      <p:sp>
        <p:nvSpPr>
          <p:cNvPr id="278" name="Shape 278"/>
          <p:cNvSpPr/>
          <p:nvPr>
            <p:ph type="body" sz="quarter" idx="1"/>
          </p:nvPr>
        </p:nvSpPr>
        <p:spPr>
          <a:prstGeom prst="rect">
            <a:avLst/>
          </a:prstGeom>
        </p:spPr>
        <p:txBody>
          <a:bodyPr/>
          <a:lstStyle/>
          <a:p>
            <a:pPr lvl="0">
              <a:defRPr sz="1800"/>
            </a:pPr>
            <a:r>
              <a:rPr sz="2400"/>
              <a:t>Here we add a method to swap the case of every character in a String, so we can fix my mangled spelling of that one experimental indie-folk band</a:t>
            </a:r>
            <a:endParaRPr sz="2400"/>
          </a:p>
          <a:p>
            <a:pPr lvl="0">
              <a:defRPr sz="1800"/>
            </a:pPr>
            <a:r>
              <a:rPr sz="2400"/>
              <a:t>Notice delegate here refers to the String that swapCase was invoked on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lvl="0"/>
          </a:p>
        </p:txBody>
      </p:sp>
      <p:sp>
        <p:nvSpPr>
          <p:cNvPr id="283" name="Shape 283"/>
          <p:cNvSpPr/>
          <p:nvPr>
            <p:ph type="body" sz="quarter" idx="1"/>
          </p:nvPr>
        </p:nvSpPr>
        <p:spPr>
          <a:prstGeom prst="rect">
            <a:avLst/>
          </a:prstGeom>
        </p:spPr>
        <p:txBody>
          <a:bodyPr/>
          <a:lstStyle/>
          <a:p>
            <a:pPr lvl="0">
              <a:defRPr sz="1800"/>
            </a:pPr>
            <a:r>
              <a:rPr sz="2400"/>
              <a:t>Added methods can also take parameters</a:t>
            </a:r>
            <a:endParaRPr sz="2400"/>
          </a:p>
          <a:p>
            <a:pPr lvl="0">
              <a:defRPr sz="1800"/>
            </a:pPr>
            <a:r>
              <a:rPr sz="2400"/>
              <a:t>Remember I said you can change the delegate of a closure? Let’s take a look at an example of that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lvl="0"/>
          </a:p>
        </p:txBody>
      </p:sp>
      <p:sp>
        <p:nvSpPr>
          <p:cNvPr id="288" name="Shape 288"/>
          <p:cNvSpPr/>
          <p:nvPr>
            <p:ph type="body" sz="quarter" idx="1"/>
          </p:nvPr>
        </p:nvSpPr>
        <p:spPr>
          <a:prstGeom prst="rect">
            <a:avLst/>
          </a:prstGeom>
        </p:spPr>
        <p:txBody>
          <a:bodyPr/>
          <a:lstStyle/>
          <a:p>
            <a:pPr lvl="0">
              <a:defRPr sz="1800"/>
            </a:pPr>
            <a:r>
              <a:rPr sz="2400"/>
              <a:t>Defining our closure we want to use outside of either classes that are using it.</a:t>
            </a:r>
            <a:endParaRPr sz="2400"/>
          </a:p>
          <a:p>
            <a:pPr lvl="0">
              <a:defRPr sz="1800"/>
            </a:pPr>
            <a:r>
              <a:rPr sz="2400"/>
              <a:t>But it didn’t quite work… looks like it doesn’t know about the MASTER variable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lvl="0"/>
          </a:p>
        </p:txBody>
      </p:sp>
      <p:sp>
        <p:nvSpPr>
          <p:cNvPr id="293" name="Shape 293"/>
          <p:cNvSpPr/>
          <p:nvPr>
            <p:ph type="body" sz="quarter" idx="1"/>
          </p:nvPr>
        </p:nvSpPr>
        <p:spPr>
          <a:prstGeom prst="rect">
            <a:avLst/>
          </a:prstGeom>
        </p:spPr>
        <p:txBody>
          <a:bodyPr/>
          <a:lstStyle/>
          <a:p>
            <a:pPr lvl="0">
              <a:defRPr sz="1800"/>
            </a:pPr>
            <a:r>
              <a:rPr sz="2400"/>
              <a:t>Changing the delegate essentially changes the scope of the closure, giving it access to the MASTER list</a:t>
            </a:r>
            <a:endParaRPr sz="2400"/>
          </a:p>
          <a:p>
            <a:pPr lvl="0">
              <a:defRPr sz="1800"/>
            </a:pPr>
            <a:r>
              <a:rPr sz="2400"/>
              <a:t>This gives us what we would expect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lvl="0"/>
          </a:p>
        </p:txBody>
      </p:sp>
      <p:sp>
        <p:nvSpPr>
          <p:cNvPr id="298" name="Shape 298"/>
          <p:cNvSpPr/>
          <p:nvPr>
            <p:ph type="body" sz="quarter" idx="1"/>
          </p:nvPr>
        </p:nvSpPr>
        <p:spPr>
          <a:prstGeom prst="rect">
            <a:avLst/>
          </a:prstGeom>
        </p:spPr>
        <p:txBody>
          <a:bodyPr/>
          <a:lstStyle/>
          <a:p>
            <a:pPr lvl="0">
              <a:defRPr sz="1800"/>
            </a:pPr>
            <a:r>
              <a:rPr sz="2400"/>
              <a:t>Groovy turns certain operators into method calls behind the scenes. Normally that wouldn’t be a big deal, but since we know about method addition, we know that gives us operator overloading.</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lvl="0"/>
          </a:p>
        </p:txBody>
      </p:sp>
      <p:sp>
        <p:nvSpPr>
          <p:cNvPr id="305" name="Shape 305"/>
          <p:cNvSpPr/>
          <p:nvPr>
            <p:ph type="body" sz="quarter" idx="1"/>
          </p:nvPr>
        </p:nvSpPr>
        <p:spPr>
          <a:prstGeom prst="rect">
            <a:avLst/>
          </a:prstGeom>
        </p:spPr>
        <p:txBody>
          <a:bodyPr/>
          <a:lstStyle/>
          <a:p>
            <a:pPr lvl="0">
              <a:defRPr sz="1800"/>
            </a:pPr>
            <a:r>
              <a:rPr sz="2400"/>
              <a:t>You also see how the left shift bitwise operator was overloaded for StringBuffer. It’s essentially the same as append.</a:t>
            </a:r>
            <a:endParaRPr sz="2400"/>
          </a:p>
          <a:p>
            <a:pPr lvl="0">
              <a:defRPr sz="1800"/>
            </a:pPr>
            <a:r>
              <a:rPr sz="2400"/>
              <a:t>The same is true for lists and maps.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Shape 76"/>
          <p:cNvSpPr/>
          <p:nvPr>
            <p:ph type="sldImg"/>
          </p:nvPr>
        </p:nvSpPr>
        <p:spPr>
          <a:prstGeom prst="rect">
            <a:avLst/>
          </a:prstGeom>
        </p:spPr>
        <p:txBody>
          <a:bodyPr/>
          <a:lstStyle/>
          <a:p>
            <a:pPr lvl="0"/>
          </a:p>
        </p:txBody>
      </p:sp>
      <p:sp>
        <p:nvSpPr>
          <p:cNvPr id="77" name="Shape 77"/>
          <p:cNvSpPr/>
          <p:nvPr>
            <p:ph type="body" sz="quarter" idx="1"/>
          </p:nvPr>
        </p:nvSpPr>
        <p:spPr>
          <a:prstGeom prst="rect">
            <a:avLst/>
          </a:prstGeom>
        </p:spPr>
        <p:txBody>
          <a:bodyPr/>
          <a:lstStyle/>
          <a:p>
            <a:pPr lvl="0">
              <a:defRPr sz="1800"/>
            </a:pPr>
            <a:r>
              <a:rPr sz="2400"/>
              <a:t>Explanation…</a:t>
            </a:r>
            <a:endParaRPr sz="2400"/>
          </a:p>
          <a:p>
            <a:pPr lvl="0">
              <a:defRPr sz="1800"/>
            </a:pPr>
            <a:r>
              <a:rPr sz="2400"/>
              <a:t>That looks ugly, but it serves a purpose: Java requires a lot of code to do this contrived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lvl="0"/>
          </a:p>
        </p:txBody>
      </p:sp>
      <p:sp>
        <p:nvSpPr>
          <p:cNvPr id="313" name="Shape 313"/>
          <p:cNvSpPr/>
          <p:nvPr>
            <p:ph type="body" sz="quarter" idx="1"/>
          </p:nvPr>
        </p:nvSpPr>
        <p:spPr>
          <a:prstGeom prst="rect">
            <a:avLst/>
          </a:prstGeom>
        </p:spPr>
        <p:txBody>
          <a:bodyPr/>
          <a:lstStyle/>
          <a:p>
            <a:pPr lvl="0">
              <a:defRPr sz="1800"/>
            </a:pPr>
            <a:r>
              <a:rPr sz="2400"/>
              <a:t>So you don’t normally see String % String, but we can turn it into an analog for case-insensitive equals. </a:t>
            </a:r>
            <a:endParaRPr sz="2400"/>
          </a:p>
          <a:p>
            <a:pPr lvl="0">
              <a:defRPr sz="1800"/>
            </a:pPr>
            <a:r>
              <a:rPr sz="2400"/>
              <a:t>Or we could do pretty much anything else you can think of with it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lvl="0"/>
          </a:p>
        </p:txBody>
      </p:sp>
      <p:sp>
        <p:nvSpPr>
          <p:cNvPr id="320" name="Shape 320"/>
          <p:cNvSpPr/>
          <p:nvPr>
            <p:ph type="body" sz="quarter" idx="1"/>
          </p:nvPr>
        </p:nvSpPr>
        <p:spPr>
          <a:prstGeom prst="rect">
            <a:avLst/>
          </a:prstGeom>
        </p:spPr>
        <p:txBody>
          <a:bodyPr/>
          <a:lstStyle/>
          <a:p>
            <a:pPr lvl="0">
              <a:defRPr sz="1800"/>
            </a:pPr>
            <a:r>
              <a:rPr sz="2400"/>
              <a:t>Here’s a category definition, adding a couple methods to the String class</a:t>
            </a:r>
            <a:endParaRPr sz="2400"/>
          </a:p>
          <a:p>
            <a:pPr lvl="0">
              <a:defRPr sz="1800"/>
            </a:pPr>
            <a:r>
              <a:rPr sz="2400"/>
              <a:t>You can see we can access those methods within the “use” block, but not outside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lvl="0"/>
          </a:p>
        </p:txBody>
      </p:sp>
      <p:sp>
        <p:nvSpPr>
          <p:cNvPr id="325" name="Shape 325"/>
          <p:cNvSpPr/>
          <p:nvPr>
            <p:ph type="body" sz="quarter" idx="1"/>
          </p:nvPr>
        </p:nvSpPr>
        <p:spPr>
          <a:prstGeom prst="rect">
            <a:avLst/>
          </a:prstGeom>
        </p:spPr>
        <p:txBody>
          <a:bodyPr/>
          <a:lstStyle/>
          <a:p>
            <a:pPr lvl="0">
              <a:defRPr sz="1800"/>
            </a:pPr>
            <a:r>
              <a:rPr sz="2400"/>
              <a:t>Demo?</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lvl="0"/>
          </a:p>
        </p:txBody>
      </p:sp>
      <p:sp>
        <p:nvSpPr>
          <p:cNvPr id="333" name="Shape 333"/>
          <p:cNvSpPr/>
          <p:nvPr>
            <p:ph type="body" sz="quarter" idx="1"/>
          </p:nvPr>
        </p:nvSpPr>
        <p:spPr>
          <a:prstGeom prst="rect">
            <a:avLst/>
          </a:prstGeom>
        </p:spPr>
        <p:txBody>
          <a:bodyPr/>
          <a:lstStyle/>
          <a:p>
            <a:pPr lvl="0">
              <a:defRPr sz="1800"/>
            </a:pPr>
            <a:r>
              <a:rPr sz="2400"/>
              <a:t>So here we’re creating a Script object by parsing some groovy source code</a:t>
            </a:r>
            <a:endParaRPr sz="2400"/>
          </a:p>
          <a:p>
            <a:pPr lvl="0">
              <a:defRPr sz="1800"/>
            </a:pPr>
            <a:r>
              <a:rPr sz="2400"/>
              <a:t>We can then run that Script anytime we like.</a:t>
            </a:r>
            <a:endParaRPr sz="2400"/>
          </a:p>
          <a:p>
            <a:pPr lvl="0">
              <a:defRPr sz="1800"/>
            </a:pPr>
            <a:r>
              <a:rPr sz="2400"/>
              <a:t>This is pretty contrived, but a more common use would be for live reloading of a class (Demo)</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lvl="0"/>
          </a:p>
        </p:txBody>
      </p:sp>
      <p:sp>
        <p:nvSpPr>
          <p:cNvPr id="338" name="Shape 338"/>
          <p:cNvSpPr/>
          <p:nvPr>
            <p:ph type="body" sz="quarter" idx="1"/>
          </p:nvPr>
        </p:nvSpPr>
        <p:spPr>
          <a:prstGeom prst="rect">
            <a:avLst/>
          </a:prstGeom>
        </p:spPr>
        <p:txBody>
          <a:bodyPr/>
          <a:lstStyle/>
          <a:p>
            <a:pPr lvl="0">
              <a:defRPr sz="1800"/>
            </a:pPr>
            <a:r>
              <a:rPr sz="2400"/>
              <a:t>Demo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sldImg"/>
          </p:nvPr>
        </p:nvSpPr>
        <p:spPr>
          <a:prstGeom prst="rect">
            <a:avLst/>
          </a:prstGeom>
        </p:spPr>
        <p:txBody>
          <a:bodyPr/>
          <a:lstStyle/>
          <a:p>
            <a:pPr lvl="0"/>
          </a:p>
        </p:txBody>
      </p:sp>
      <p:sp>
        <p:nvSpPr>
          <p:cNvPr id="83" name="Shape 83"/>
          <p:cNvSpPr/>
          <p:nvPr>
            <p:ph type="body" sz="quarter" idx="1"/>
          </p:nvPr>
        </p:nvSpPr>
        <p:spPr>
          <a:prstGeom prst="rect">
            <a:avLst/>
          </a:prstGeom>
        </p:spPr>
        <p:txBody>
          <a:bodyPr/>
          <a:lstStyle/>
          <a:p>
            <a:pPr lvl="0">
              <a:defRPr sz="1800"/>
            </a:pPr>
            <a:r>
              <a:rPr sz="2400"/>
              <a:t>We didn’t have to declare types on any of the variables, and neither of the classes extended anything</a:t>
            </a:r>
            <a:endParaRPr sz="2400"/>
          </a:p>
          <a:p>
            <a:pPr lvl="0">
              <a:defRPr sz="1800"/>
            </a:pPr>
            <a:r>
              <a:rPr sz="2400"/>
              <a:t>Our method didn’t care what we gave it, as long as it had a “name” field</a:t>
            </a:r>
            <a:endParaRPr sz="2400"/>
          </a:p>
          <a:p>
            <a:pPr lvl="0">
              <a:defRPr sz="1800"/>
            </a:pPr>
            <a:r>
              <a:rPr sz="2400"/>
              <a:t>Note new way of creating objects</a:t>
            </a:r>
            <a:endParaRPr sz="2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sldImg"/>
          </p:nvPr>
        </p:nvSpPr>
        <p:spPr>
          <a:prstGeom prst="rect">
            <a:avLst/>
          </a:prstGeom>
        </p:spPr>
        <p:txBody>
          <a:bodyPr/>
          <a:lstStyle/>
          <a:p>
            <a:pPr lvl="0"/>
          </a:p>
        </p:txBody>
      </p:sp>
      <p:sp>
        <p:nvSpPr>
          <p:cNvPr id="88" name="Shape 88"/>
          <p:cNvSpPr/>
          <p:nvPr>
            <p:ph type="body" sz="quarter" idx="1"/>
          </p:nvPr>
        </p:nvSpPr>
        <p:spPr>
          <a:prstGeom prst="rect">
            <a:avLst/>
          </a:prstGeom>
        </p:spPr>
        <p:txBody>
          <a:bodyPr/>
          <a:lstStyle/>
          <a:p>
            <a:pPr lvl="0">
              <a:defRPr sz="1800"/>
            </a:pPr>
            <a:r>
              <a:rPr sz="2400"/>
              <a:t>def essentially means we don’t care about the type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sldImg"/>
          </p:nvPr>
        </p:nvSpPr>
        <p:spPr>
          <a:prstGeom prst="rect">
            <a:avLst/>
          </a:prstGeom>
        </p:spPr>
        <p:txBody>
          <a:bodyPr/>
          <a:lstStyle/>
          <a:p>
            <a:pPr lvl="0"/>
          </a:p>
        </p:txBody>
      </p:sp>
      <p:sp>
        <p:nvSpPr>
          <p:cNvPr id="93" name="Shape 93"/>
          <p:cNvSpPr/>
          <p:nvPr>
            <p:ph type="body" sz="quarter" idx="1"/>
          </p:nvPr>
        </p:nvSpPr>
        <p:spPr>
          <a:prstGeom prst="rect">
            <a:avLst/>
          </a:prstGeom>
        </p:spPr>
        <p:txBody>
          <a:bodyPr/>
          <a:lstStyle/>
          <a:p>
            <a:pPr lvl="0">
              <a:defRPr sz="1800"/>
            </a:pPr>
            <a:r>
              <a:rPr sz="2400"/>
              <a:t>This was a little more special before it was added to Java 8, but Java 8 is still out of reach for most developers.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ph type="sldImg"/>
          </p:nvPr>
        </p:nvSpPr>
        <p:spPr>
          <a:prstGeom prst="rect">
            <a:avLst/>
          </a:prstGeom>
        </p:spPr>
        <p:txBody>
          <a:bodyPr/>
          <a:lstStyle/>
          <a:p>
            <a:pPr lvl="0"/>
          </a:p>
        </p:txBody>
      </p:sp>
      <p:sp>
        <p:nvSpPr>
          <p:cNvPr id="98" name="Shape 98"/>
          <p:cNvSpPr/>
          <p:nvPr>
            <p:ph type="body" sz="quarter" idx="1"/>
          </p:nvPr>
        </p:nvSpPr>
        <p:spPr>
          <a:prstGeom prst="rect">
            <a:avLst/>
          </a:prstGeom>
        </p:spPr>
        <p:txBody>
          <a:bodyPr/>
          <a:lstStyle/>
          <a:p>
            <a:pPr lvl="0">
              <a:defRPr sz="1800"/>
            </a:pPr>
            <a:r>
              <a:rPr sz="2400"/>
              <a:t>We just want to sort two lists of strings by the length of the string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lvl="0"/>
          </a:p>
        </p:txBody>
      </p:sp>
      <p:sp>
        <p:nvSpPr>
          <p:cNvPr id="104" name="Shape 104"/>
          <p:cNvSpPr/>
          <p:nvPr>
            <p:ph type="body" sz="quarter" idx="1"/>
          </p:nvPr>
        </p:nvSpPr>
        <p:spPr>
          <a:prstGeom prst="rect">
            <a:avLst/>
          </a:prstGeom>
        </p:spPr>
        <p:txBody>
          <a:bodyPr/>
          <a:lstStyle/>
          <a:p>
            <a:pPr lvl="0">
              <a:defRPr sz="1800"/>
            </a:pPr>
            <a:r>
              <a:rPr sz="2400"/>
              <a:t>Taste of groovy’s way of declaring lists</a:t>
            </a:r>
            <a:endParaRPr sz="2400"/>
          </a:p>
          <a:p>
            <a:pPr lvl="0">
              <a:defRPr sz="1800"/>
            </a:pPr>
            <a:r>
              <a:rPr sz="2400"/>
              <a:t>Lists have a sort method which takes a Closure</a:t>
            </a:r>
            <a:endParaRPr sz="2400"/>
          </a:p>
          <a:p>
            <a:pPr lvl="0">
              <a:defRPr sz="1800"/>
            </a:pPr>
            <a:r>
              <a:rPr sz="2400"/>
              <a:t>Parameters are listed before the arrow. Sort takes two members of the list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 name="Shape 7"/>
          <p:cNvSpPr/>
          <p:nvPr>
            <p:ph type="title"/>
          </p:nvPr>
        </p:nvSpPr>
        <p:spPr>
          <a:xfrm>
            <a:off x="1270000" y="1943100"/>
            <a:ext cx="10464800" cy="2997200"/>
          </a:xfrm>
          <a:prstGeom prst="rect">
            <a:avLst/>
          </a:prstGeom>
        </p:spPr>
        <p:txBody>
          <a:bodyPr anchor="b"/>
          <a:lstStyle>
            <a:lvl1pPr>
              <a:defRPr spc="-128" sz="6400"/>
            </a:lvl1pPr>
          </a:lstStyle>
          <a:p>
            <a:pPr lvl="0">
              <a:defRPr b="0" spc="0" sz="1800">
                <a:solidFill>
                  <a:srgbClr val="000000"/>
                </a:solidFill>
              </a:defRPr>
            </a:pPr>
            <a:r>
              <a:rPr b="1" spc="-128" sz="6400">
                <a:solidFill>
                  <a:srgbClr val="EEEEEE"/>
                </a:solidFill>
              </a:rPr>
              <a:t>Title Text</a:t>
            </a:r>
          </a:p>
        </p:txBody>
      </p:sp>
      <p:sp>
        <p:nvSpPr>
          <p:cNvPr id="8" name="Shape 8"/>
          <p:cNvSpPr/>
          <p:nvPr>
            <p:ph type="body" idx="1"/>
          </p:nvPr>
        </p:nvSpPr>
        <p:spPr>
          <a:xfrm>
            <a:off x="1270000" y="5029200"/>
            <a:ext cx="10464800" cy="2184400"/>
          </a:xfrm>
          <a:prstGeom prst="rect">
            <a:avLst/>
          </a:prstGeom>
        </p:spPr>
        <p:txBody>
          <a:bodyPr anchor="t"/>
          <a:lstStyle>
            <a:lvl1pPr marL="0" indent="0" algn="ctr">
              <a:spcBef>
                <a:spcPts val="0"/>
              </a:spcBef>
              <a:buSzTx/>
              <a:buFontTx/>
              <a:buNone/>
              <a:defRPr sz="2400"/>
            </a:lvl1pPr>
            <a:lvl2pPr marL="0" indent="228600" algn="ctr">
              <a:spcBef>
                <a:spcPts val="0"/>
              </a:spcBef>
              <a:buSzTx/>
              <a:buFontTx/>
              <a:buNone/>
              <a:defRPr sz="2400"/>
            </a:lvl2pPr>
            <a:lvl3pPr marL="0" indent="457200" algn="ctr">
              <a:spcBef>
                <a:spcPts val="0"/>
              </a:spcBef>
              <a:buSzTx/>
              <a:buFontTx/>
              <a:buNone/>
              <a:defRPr sz="2400"/>
            </a:lvl3pPr>
            <a:lvl4pPr marL="0" indent="685800" algn="ctr">
              <a:spcBef>
                <a:spcPts val="0"/>
              </a:spcBef>
              <a:buSzTx/>
              <a:buFontTx/>
              <a:buNone/>
              <a:defRPr sz="2400"/>
            </a:lvl4pPr>
            <a:lvl5pPr marL="0" indent="914400" algn="ctr">
              <a:spcBef>
                <a:spcPts val="0"/>
              </a:spcBef>
              <a:buSzTx/>
              <a:buFontTx/>
              <a:buNone/>
              <a:defRPr sz="2400"/>
            </a:lvl5pPr>
          </a:lstStyle>
          <a:p>
            <a:pPr lvl="0">
              <a:defRPr sz="1800">
                <a:solidFill>
                  <a:srgbClr val="000000"/>
                </a:solidFill>
              </a:defRPr>
            </a:pPr>
            <a:r>
              <a:rPr sz="2400">
                <a:solidFill>
                  <a:srgbClr val="EEEEEE"/>
                </a:solidFill>
              </a:rPr>
              <a:t>Body Level One</a:t>
            </a:r>
            <a:endParaRPr sz="2400">
              <a:solidFill>
                <a:srgbClr val="EEEEEE"/>
              </a:solidFill>
            </a:endParaRPr>
          </a:p>
          <a:p>
            <a:pPr lvl="1">
              <a:defRPr sz="1800">
                <a:solidFill>
                  <a:srgbClr val="000000"/>
                </a:solidFill>
              </a:defRPr>
            </a:pPr>
            <a:r>
              <a:rPr sz="2400">
                <a:solidFill>
                  <a:srgbClr val="EEEEEE"/>
                </a:solidFill>
              </a:rPr>
              <a:t>Body Level Two</a:t>
            </a:r>
            <a:endParaRPr sz="2400">
              <a:solidFill>
                <a:srgbClr val="EEEEEE"/>
              </a:solidFill>
            </a:endParaRPr>
          </a:p>
          <a:p>
            <a:pPr lvl="2">
              <a:defRPr sz="1800">
                <a:solidFill>
                  <a:srgbClr val="000000"/>
                </a:solidFill>
              </a:defRPr>
            </a:pPr>
            <a:r>
              <a:rPr sz="2400">
                <a:solidFill>
                  <a:srgbClr val="EEEEEE"/>
                </a:solidFill>
              </a:rPr>
              <a:t>Body Level Three</a:t>
            </a:r>
            <a:endParaRPr sz="2400">
              <a:solidFill>
                <a:srgbClr val="EEEEEE"/>
              </a:solidFill>
            </a:endParaRPr>
          </a:p>
          <a:p>
            <a:pPr lvl="3">
              <a:defRPr sz="1800">
                <a:solidFill>
                  <a:srgbClr val="000000"/>
                </a:solidFill>
              </a:defRPr>
            </a:pPr>
            <a:r>
              <a:rPr sz="2400">
                <a:solidFill>
                  <a:srgbClr val="EEEEEE"/>
                </a:solidFill>
              </a:rPr>
              <a:t>Body Level Four</a:t>
            </a:r>
            <a:endParaRPr sz="2400">
              <a:solidFill>
                <a:srgbClr val="EEEEEE"/>
              </a:solidFill>
            </a:endParaRPr>
          </a:p>
          <a:p>
            <a:pPr lvl="4">
              <a:defRPr sz="1800">
                <a:solidFill>
                  <a:srgbClr val="000000"/>
                </a:solidFill>
              </a:defRPr>
            </a:pPr>
            <a:r>
              <a:rPr sz="2400">
                <a:solidFill>
                  <a:srgbClr val="EEEEEE"/>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 Alt">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lank - Alt 2">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 name=""/>
          <p:cNvPicPr/>
          <p:nvPr/>
        </p:nvPicPr>
        <p:blipFill>
          <a:blip r:embed="rId3">
            <a:extLst/>
          </a:blip>
          <a:stretch>
            <a:fillRect/>
          </a:stretch>
        </p:blipFill>
        <p:spPr>
          <a:xfrm>
            <a:off x="4734473" y="8193634"/>
            <a:ext cx="3457771" cy="71843"/>
          </a:xfrm>
          <a:prstGeom prst="rect">
            <a:avLst/>
          </a:prstGeom>
        </p:spPr>
      </p:pic>
      <p:sp>
        <p:nvSpPr>
          <p:cNvPr id="12" name="Shape 12"/>
          <p:cNvSpPr/>
          <p:nvPr>
            <p:ph type="title"/>
          </p:nvPr>
        </p:nvSpPr>
        <p:spPr>
          <a:xfrm>
            <a:off x="635000" y="6845300"/>
            <a:ext cx="11734800" cy="1219200"/>
          </a:xfrm>
          <a:prstGeom prst="rect">
            <a:avLst/>
          </a:prstGeom>
        </p:spPr>
        <p:txBody>
          <a:bodyPr anchor="b"/>
          <a:lstStyle>
            <a:lvl1pPr>
              <a:defRPr spc="-128" sz="6400"/>
            </a:lvl1pPr>
          </a:lstStyle>
          <a:p>
            <a:pPr lvl="0">
              <a:defRPr b="0" spc="0" sz="1800">
                <a:solidFill>
                  <a:srgbClr val="000000"/>
                </a:solidFill>
              </a:defRPr>
            </a:pPr>
            <a:r>
              <a:rPr b="1" spc="-128" sz="6400">
                <a:solidFill>
                  <a:srgbClr val="EEEEEE"/>
                </a:solidFill>
              </a:rPr>
              <a:t>Title Text</a:t>
            </a:r>
          </a:p>
        </p:txBody>
      </p:sp>
      <p:sp>
        <p:nvSpPr>
          <p:cNvPr id="13" name="Shape 13"/>
          <p:cNvSpPr/>
          <p:nvPr>
            <p:ph type="body" idx="1"/>
          </p:nvPr>
        </p:nvSpPr>
        <p:spPr>
          <a:xfrm>
            <a:off x="635000" y="8318500"/>
            <a:ext cx="11734800" cy="876300"/>
          </a:xfrm>
          <a:prstGeom prst="rect">
            <a:avLst/>
          </a:prstGeom>
        </p:spPr>
        <p:txBody>
          <a:bodyPr anchor="t"/>
          <a:lstStyle>
            <a:lvl1pPr marL="0" indent="0" algn="ctr">
              <a:spcBef>
                <a:spcPts val="0"/>
              </a:spcBef>
              <a:buSzTx/>
              <a:buFontTx/>
              <a:buNone/>
              <a:defRPr sz="2400"/>
            </a:lvl1pPr>
            <a:lvl2pPr marL="0" indent="228600" algn="ctr">
              <a:spcBef>
                <a:spcPts val="0"/>
              </a:spcBef>
              <a:buSzTx/>
              <a:buFontTx/>
              <a:buNone/>
              <a:defRPr sz="2400"/>
            </a:lvl2pPr>
            <a:lvl3pPr marL="0" indent="457200" algn="ctr">
              <a:spcBef>
                <a:spcPts val="0"/>
              </a:spcBef>
              <a:buSzTx/>
              <a:buFontTx/>
              <a:buNone/>
              <a:defRPr sz="2400"/>
            </a:lvl3pPr>
            <a:lvl4pPr marL="0" indent="685800" algn="ctr">
              <a:spcBef>
                <a:spcPts val="0"/>
              </a:spcBef>
              <a:buSzTx/>
              <a:buFontTx/>
              <a:buNone/>
              <a:defRPr sz="2400"/>
            </a:lvl4pPr>
            <a:lvl5pPr marL="0" indent="914400" algn="ctr">
              <a:spcBef>
                <a:spcPts val="0"/>
              </a:spcBef>
              <a:buSzTx/>
              <a:buFontTx/>
              <a:buNone/>
              <a:defRPr sz="2400"/>
            </a:lvl5pPr>
          </a:lstStyle>
          <a:p>
            <a:pPr lvl="0">
              <a:defRPr sz="1800">
                <a:solidFill>
                  <a:srgbClr val="000000"/>
                </a:solidFill>
              </a:defRPr>
            </a:pPr>
            <a:r>
              <a:rPr sz="2400">
                <a:solidFill>
                  <a:srgbClr val="EEEEEE"/>
                </a:solidFill>
              </a:rPr>
              <a:t>Body Level One</a:t>
            </a:r>
            <a:endParaRPr sz="2400">
              <a:solidFill>
                <a:srgbClr val="EEEEEE"/>
              </a:solidFill>
            </a:endParaRPr>
          </a:p>
          <a:p>
            <a:pPr lvl="1">
              <a:defRPr sz="1800">
                <a:solidFill>
                  <a:srgbClr val="000000"/>
                </a:solidFill>
              </a:defRPr>
            </a:pPr>
            <a:r>
              <a:rPr sz="2400">
                <a:solidFill>
                  <a:srgbClr val="EEEEEE"/>
                </a:solidFill>
              </a:rPr>
              <a:t>Body Level Two</a:t>
            </a:r>
            <a:endParaRPr sz="2400">
              <a:solidFill>
                <a:srgbClr val="EEEEEE"/>
              </a:solidFill>
            </a:endParaRPr>
          </a:p>
          <a:p>
            <a:pPr lvl="2">
              <a:defRPr sz="1800">
                <a:solidFill>
                  <a:srgbClr val="000000"/>
                </a:solidFill>
              </a:defRPr>
            </a:pPr>
            <a:r>
              <a:rPr sz="2400">
                <a:solidFill>
                  <a:srgbClr val="EEEEEE"/>
                </a:solidFill>
              </a:rPr>
              <a:t>Body Level Three</a:t>
            </a:r>
            <a:endParaRPr sz="2400">
              <a:solidFill>
                <a:srgbClr val="EEEEEE"/>
              </a:solidFill>
            </a:endParaRPr>
          </a:p>
          <a:p>
            <a:pPr lvl="3">
              <a:defRPr sz="1800">
                <a:solidFill>
                  <a:srgbClr val="000000"/>
                </a:solidFill>
              </a:defRPr>
            </a:pPr>
            <a:r>
              <a:rPr sz="2400">
                <a:solidFill>
                  <a:srgbClr val="EEEEEE"/>
                </a:solidFill>
              </a:rPr>
              <a:t>Body Level Four</a:t>
            </a:r>
            <a:endParaRPr sz="2400">
              <a:solidFill>
                <a:srgbClr val="EEEEEE"/>
              </a:solidFill>
            </a:endParaRPr>
          </a:p>
          <a:p>
            <a:pPr lvl="4">
              <a:defRPr sz="1800">
                <a:solidFill>
                  <a:srgbClr val="000000"/>
                </a:solidFill>
              </a:defRPr>
            </a:pPr>
            <a:r>
              <a:rPr sz="2400">
                <a:solidFill>
                  <a:srgbClr val="EEEEEE"/>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 name="Shape 15"/>
          <p:cNvSpPr/>
          <p:nvPr>
            <p:ph type="title"/>
          </p:nvPr>
        </p:nvSpPr>
        <p:spPr>
          <a:xfrm>
            <a:off x="1270000" y="3505200"/>
            <a:ext cx="10464800" cy="2730500"/>
          </a:xfrm>
          <a:prstGeom prst="rect">
            <a:avLst/>
          </a:prstGeom>
        </p:spPr>
        <p:txBody>
          <a:bodyPr/>
          <a:lstStyle>
            <a:lvl1pPr>
              <a:defRPr spc="-128" sz="6400"/>
            </a:lvl1pPr>
          </a:lstStyle>
          <a:p>
            <a:pPr lvl="0">
              <a:defRPr b="0" spc="0" sz="1800">
                <a:solidFill>
                  <a:srgbClr val="000000"/>
                </a:solidFill>
              </a:defRPr>
            </a:pPr>
            <a:r>
              <a:rPr b="1" spc="-128" sz="6400">
                <a:solidFill>
                  <a:srgbClr val="EEEEEE"/>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 name=""/>
          <p:cNvPicPr/>
          <p:nvPr/>
        </p:nvPicPr>
        <p:blipFill>
          <a:blip r:embed="rId3">
            <a:extLst/>
          </a:blip>
          <a:stretch>
            <a:fillRect/>
          </a:stretch>
        </p:blipFill>
        <p:spPr>
          <a:xfrm>
            <a:off x="1286047" y="5082129"/>
            <a:ext cx="4512624" cy="71843"/>
          </a:xfrm>
          <a:prstGeom prst="rect">
            <a:avLst/>
          </a:prstGeom>
        </p:spPr>
      </p:pic>
      <p:sp>
        <p:nvSpPr>
          <p:cNvPr id="19" name="Shape 19"/>
          <p:cNvSpPr/>
          <p:nvPr>
            <p:ph type="title"/>
          </p:nvPr>
        </p:nvSpPr>
        <p:spPr>
          <a:xfrm>
            <a:off x="762000" y="774700"/>
            <a:ext cx="5588000" cy="4102100"/>
          </a:xfrm>
          <a:prstGeom prst="rect">
            <a:avLst/>
          </a:prstGeom>
        </p:spPr>
        <p:txBody>
          <a:bodyPr anchor="b"/>
          <a:lstStyle/>
          <a:p>
            <a:pPr lvl="0">
              <a:defRPr b="0" spc="0" sz="1800">
                <a:solidFill>
                  <a:srgbClr val="000000"/>
                </a:solidFill>
              </a:defRPr>
            </a:pPr>
            <a:r>
              <a:rPr b="1" spc="-144" sz="4800">
                <a:solidFill>
                  <a:srgbClr val="EEEEEE"/>
                </a:solidFill>
              </a:rPr>
              <a:t>Title Text</a:t>
            </a:r>
          </a:p>
        </p:txBody>
      </p:sp>
      <p:sp>
        <p:nvSpPr>
          <p:cNvPr id="20" name="Shape 20"/>
          <p:cNvSpPr/>
          <p:nvPr>
            <p:ph type="body" idx="1"/>
          </p:nvPr>
        </p:nvSpPr>
        <p:spPr>
          <a:xfrm>
            <a:off x="762000" y="5372100"/>
            <a:ext cx="5588000" cy="3619500"/>
          </a:xfrm>
          <a:prstGeom prst="rect">
            <a:avLst/>
          </a:prstGeom>
        </p:spPr>
        <p:txBody>
          <a:bodyPr anchor="t"/>
          <a:lstStyle>
            <a:lvl1pPr marL="0" indent="0" algn="ctr">
              <a:spcBef>
                <a:spcPts val="0"/>
              </a:spcBef>
              <a:buSzTx/>
              <a:buFontTx/>
              <a:buNone/>
              <a:defRPr sz="2400"/>
            </a:lvl1pPr>
            <a:lvl2pPr marL="0" indent="228600" algn="ctr">
              <a:spcBef>
                <a:spcPts val="0"/>
              </a:spcBef>
              <a:buSzTx/>
              <a:buFontTx/>
              <a:buNone/>
              <a:defRPr sz="2400"/>
            </a:lvl2pPr>
            <a:lvl3pPr marL="0" indent="457200" algn="ctr">
              <a:spcBef>
                <a:spcPts val="0"/>
              </a:spcBef>
              <a:buSzTx/>
              <a:buFontTx/>
              <a:buNone/>
              <a:defRPr sz="2400"/>
            </a:lvl3pPr>
            <a:lvl4pPr marL="0" indent="685800" algn="ctr">
              <a:spcBef>
                <a:spcPts val="0"/>
              </a:spcBef>
              <a:buSzTx/>
              <a:buFontTx/>
              <a:buNone/>
              <a:defRPr sz="2400"/>
            </a:lvl4pPr>
            <a:lvl5pPr marL="0" indent="914400" algn="ctr">
              <a:spcBef>
                <a:spcPts val="0"/>
              </a:spcBef>
              <a:buSzTx/>
              <a:buFontTx/>
              <a:buNone/>
              <a:defRPr sz="2400"/>
            </a:lvl5pPr>
          </a:lstStyle>
          <a:p>
            <a:pPr lvl="0">
              <a:defRPr sz="1800">
                <a:solidFill>
                  <a:srgbClr val="000000"/>
                </a:solidFill>
              </a:defRPr>
            </a:pPr>
            <a:r>
              <a:rPr sz="2400">
                <a:solidFill>
                  <a:srgbClr val="EEEEEE"/>
                </a:solidFill>
              </a:rPr>
              <a:t>Body Level One</a:t>
            </a:r>
            <a:endParaRPr sz="2400">
              <a:solidFill>
                <a:srgbClr val="EEEEEE"/>
              </a:solidFill>
            </a:endParaRPr>
          </a:p>
          <a:p>
            <a:pPr lvl="1">
              <a:defRPr sz="1800">
                <a:solidFill>
                  <a:srgbClr val="000000"/>
                </a:solidFill>
              </a:defRPr>
            </a:pPr>
            <a:r>
              <a:rPr sz="2400">
                <a:solidFill>
                  <a:srgbClr val="EEEEEE"/>
                </a:solidFill>
              </a:rPr>
              <a:t>Body Level Two</a:t>
            </a:r>
            <a:endParaRPr sz="2400">
              <a:solidFill>
                <a:srgbClr val="EEEEEE"/>
              </a:solidFill>
            </a:endParaRPr>
          </a:p>
          <a:p>
            <a:pPr lvl="2">
              <a:defRPr sz="1800">
                <a:solidFill>
                  <a:srgbClr val="000000"/>
                </a:solidFill>
              </a:defRPr>
            </a:pPr>
            <a:r>
              <a:rPr sz="2400">
                <a:solidFill>
                  <a:srgbClr val="EEEEEE"/>
                </a:solidFill>
              </a:rPr>
              <a:t>Body Level Three</a:t>
            </a:r>
            <a:endParaRPr sz="2400">
              <a:solidFill>
                <a:srgbClr val="EEEEEE"/>
              </a:solidFill>
            </a:endParaRPr>
          </a:p>
          <a:p>
            <a:pPr lvl="3">
              <a:defRPr sz="1800">
                <a:solidFill>
                  <a:srgbClr val="000000"/>
                </a:solidFill>
              </a:defRPr>
            </a:pPr>
            <a:r>
              <a:rPr sz="2400">
                <a:solidFill>
                  <a:srgbClr val="EEEEEE"/>
                </a:solidFill>
              </a:rPr>
              <a:t>Body Level Four</a:t>
            </a:r>
            <a:endParaRPr sz="2400">
              <a:solidFill>
                <a:srgbClr val="EEEEEE"/>
              </a:solidFill>
            </a:endParaRPr>
          </a:p>
          <a:p>
            <a:pPr lvl="4">
              <a:defRPr sz="1800">
                <a:solidFill>
                  <a:srgbClr val="000000"/>
                </a:solidFill>
              </a:defRPr>
            </a:pPr>
            <a:r>
              <a:rPr sz="2400">
                <a:solidFill>
                  <a:srgbClr val="EEEEEE"/>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22" name="Shape 22"/>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4" name="Shape 24"/>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Title Text</a:t>
            </a:r>
          </a:p>
        </p:txBody>
      </p:sp>
      <p:sp>
        <p:nvSpPr>
          <p:cNvPr id="25" name="Shape 25"/>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400">
                <a:solidFill>
                  <a:srgbClr val="EEEEEE"/>
                </a:solidFill>
              </a:rPr>
              <a:t>Body Level One</a:t>
            </a:r>
            <a:endParaRPr sz="3400">
              <a:solidFill>
                <a:srgbClr val="EEEEEE"/>
              </a:solidFill>
            </a:endParaRPr>
          </a:p>
          <a:p>
            <a:pPr lvl="1">
              <a:defRPr sz="1800">
                <a:solidFill>
                  <a:srgbClr val="000000"/>
                </a:solidFill>
              </a:defRPr>
            </a:pPr>
            <a:r>
              <a:rPr sz="3400">
                <a:solidFill>
                  <a:srgbClr val="EEEEEE"/>
                </a:solidFill>
              </a:rPr>
              <a:t>Body Level Two</a:t>
            </a:r>
            <a:endParaRPr sz="3400">
              <a:solidFill>
                <a:srgbClr val="EEEEEE"/>
              </a:solidFill>
            </a:endParaRPr>
          </a:p>
          <a:p>
            <a:pPr lvl="2">
              <a:defRPr sz="1800">
                <a:solidFill>
                  <a:srgbClr val="000000"/>
                </a:solidFill>
              </a:defRPr>
            </a:pPr>
            <a:r>
              <a:rPr sz="3400">
                <a:solidFill>
                  <a:srgbClr val="EEEEEE"/>
                </a:solidFill>
              </a:rPr>
              <a:t>Body Level Three</a:t>
            </a:r>
            <a:endParaRPr sz="3400">
              <a:solidFill>
                <a:srgbClr val="EEEEEE"/>
              </a:solidFill>
            </a:endParaRPr>
          </a:p>
          <a:p>
            <a:pPr lvl="3">
              <a:defRPr sz="1800">
                <a:solidFill>
                  <a:srgbClr val="000000"/>
                </a:solidFill>
              </a:defRPr>
            </a:pPr>
            <a:r>
              <a:rPr sz="3400">
                <a:solidFill>
                  <a:srgbClr val="EEEEEE"/>
                </a:solidFill>
              </a:rPr>
              <a:t>Body Level Four</a:t>
            </a:r>
            <a:endParaRPr sz="3400">
              <a:solidFill>
                <a:srgbClr val="EEEEEE"/>
              </a:solidFill>
            </a:endParaRPr>
          </a:p>
          <a:p>
            <a:pPr lvl="4">
              <a:defRPr sz="1800">
                <a:solidFill>
                  <a:srgbClr val="000000"/>
                </a:solidFill>
              </a:defRPr>
            </a:pPr>
            <a:r>
              <a:rPr sz="3400">
                <a:solidFill>
                  <a:srgbClr val="EEEEEE"/>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7" name="Shape 27"/>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Title Text</a:t>
            </a:r>
          </a:p>
        </p:txBody>
      </p:sp>
      <p:sp>
        <p:nvSpPr>
          <p:cNvPr id="28" name="Shape 28"/>
          <p:cNvSpPr/>
          <p:nvPr>
            <p:ph type="body" idx="1"/>
          </p:nvPr>
        </p:nvSpPr>
        <p:spPr>
          <a:xfrm>
            <a:off x="7200900" y="3340100"/>
            <a:ext cx="4826000" cy="5384800"/>
          </a:xfrm>
          <a:prstGeom prst="rect">
            <a:avLst/>
          </a:prstGeom>
        </p:spPr>
        <p:txBody>
          <a:bodyPr/>
          <a:lstStyle>
            <a:lvl1pPr marL="457200" indent="-457200">
              <a:spcBef>
                <a:spcPts val="3000"/>
              </a:spcBef>
              <a:buBlip>
                <a:blip r:embed="rId2"/>
              </a:buBlip>
              <a:defRPr sz="2600"/>
            </a:lvl1pPr>
            <a:lvl2pPr marL="914400" indent="-457200">
              <a:spcBef>
                <a:spcPts val="3000"/>
              </a:spcBef>
              <a:buBlip>
                <a:blip r:embed="rId2"/>
              </a:buBlip>
              <a:defRPr sz="2600"/>
            </a:lvl2pPr>
            <a:lvl3pPr marL="1371600" indent="-457200">
              <a:spcBef>
                <a:spcPts val="3000"/>
              </a:spcBef>
              <a:buBlip>
                <a:blip r:embed="rId2"/>
              </a:buBlip>
              <a:defRPr sz="2600"/>
            </a:lvl3pPr>
            <a:lvl4pPr marL="1828800" indent="-457200">
              <a:spcBef>
                <a:spcPts val="3000"/>
              </a:spcBef>
              <a:buBlip>
                <a:blip r:embed="rId2"/>
              </a:buBlip>
              <a:defRPr sz="2600"/>
            </a:lvl4pPr>
            <a:lvl5pPr marL="2286000" indent="-457200">
              <a:spcBef>
                <a:spcPts val="3000"/>
              </a:spcBef>
              <a:buBlip>
                <a:blip r:embed="rId2"/>
              </a:buBlip>
              <a:defRPr sz="2600"/>
            </a:lvl5pPr>
          </a:lstStyle>
          <a:p>
            <a:pPr lvl="0">
              <a:defRPr sz="1800">
                <a:solidFill>
                  <a:srgbClr val="000000"/>
                </a:solidFill>
              </a:defRPr>
            </a:pPr>
            <a:r>
              <a:rPr sz="2600">
                <a:solidFill>
                  <a:srgbClr val="EEEEEE"/>
                </a:solidFill>
              </a:rPr>
              <a:t>Body Level One</a:t>
            </a:r>
            <a:endParaRPr sz="2600">
              <a:solidFill>
                <a:srgbClr val="EEEEEE"/>
              </a:solidFill>
            </a:endParaRPr>
          </a:p>
          <a:p>
            <a:pPr lvl="1">
              <a:defRPr sz="1800">
                <a:solidFill>
                  <a:srgbClr val="000000"/>
                </a:solidFill>
              </a:defRPr>
            </a:pPr>
            <a:r>
              <a:rPr sz="2600">
                <a:solidFill>
                  <a:srgbClr val="EEEEEE"/>
                </a:solidFill>
              </a:rPr>
              <a:t>Body Level Two</a:t>
            </a:r>
            <a:endParaRPr sz="2600">
              <a:solidFill>
                <a:srgbClr val="EEEEEE"/>
              </a:solidFill>
            </a:endParaRPr>
          </a:p>
          <a:p>
            <a:pPr lvl="2">
              <a:defRPr sz="1800">
                <a:solidFill>
                  <a:srgbClr val="000000"/>
                </a:solidFill>
              </a:defRPr>
            </a:pPr>
            <a:r>
              <a:rPr sz="2600">
                <a:solidFill>
                  <a:srgbClr val="EEEEEE"/>
                </a:solidFill>
              </a:rPr>
              <a:t>Body Level Three</a:t>
            </a:r>
            <a:endParaRPr sz="2600">
              <a:solidFill>
                <a:srgbClr val="EEEEEE"/>
              </a:solidFill>
            </a:endParaRPr>
          </a:p>
          <a:p>
            <a:pPr lvl="3">
              <a:defRPr sz="1800">
                <a:solidFill>
                  <a:srgbClr val="000000"/>
                </a:solidFill>
              </a:defRPr>
            </a:pPr>
            <a:r>
              <a:rPr sz="2600">
                <a:solidFill>
                  <a:srgbClr val="EEEEEE"/>
                </a:solidFill>
              </a:rPr>
              <a:t>Body Level Four</a:t>
            </a:r>
            <a:endParaRPr sz="2600">
              <a:solidFill>
                <a:srgbClr val="EEEEEE"/>
              </a:solidFill>
            </a:endParaRPr>
          </a:p>
          <a:p>
            <a:pPr lvl="4">
              <a:defRPr sz="1800">
                <a:solidFill>
                  <a:srgbClr val="000000"/>
                </a:solidFill>
              </a:defRPr>
            </a:pPr>
            <a:r>
              <a:rPr sz="2600">
                <a:solidFill>
                  <a:srgbClr val="EEEEEE"/>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0" name="Shape 30"/>
          <p:cNvSpPr/>
          <p:nvPr>
            <p:ph type="body" idx="1"/>
          </p:nvPr>
        </p:nvSpPr>
        <p:spPr>
          <a:xfrm>
            <a:off x="1270000" y="1270000"/>
            <a:ext cx="10464800" cy="72136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400">
                <a:solidFill>
                  <a:srgbClr val="EEEEEE"/>
                </a:solidFill>
              </a:rPr>
              <a:t>Body Level One</a:t>
            </a:r>
            <a:endParaRPr sz="3400">
              <a:solidFill>
                <a:srgbClr val="EEEEEE"/>
              </a:solidFill>
            </a:endParaRPr>
          </a:p>
          <a:p>
            <a:pPr lvl="1">
              <a:defRPr sz="1800">
                <a:solidFill>
                  <a:srgbClr val="000000"/>
                </a:solidFill>
              </a:defRPr>
            </a:pPr>
            <a:r>
              <a:rPr sz="3400">
                <a:solidFill>
                  <a:srgbClr val="EEEEEE"/>
                </a:solidFill>
              </a:rPr>
              <a:t>Body Level Two</a:t>
            </a:r>
            <a:endParaRPr sz="3400">
              <a:solidFill>
                <a:srgbClr val="EEEEEE"/>
              </a:solidFill>
            </a:endParaRPr>
          </a:p>
          <a:p>
            <a:pPr lvl="2">
              <a:defRPr sz="1800">
                <a:solidFill>
                  <a:srgbClr val="000000"/>
                </a:solidFill>
              </a:defRPr>
            </a:pPr>
            <a:r>
              <a:rPr sz="3400">
                <a:solidFill>
                  <a:srgbClr val="EEEEEE"/>
                </a:solidFill>
              </a:rPr>
              <a:t>Body Level Three</a:t>
            </a:r>
            <a:endParaRPr sz="3400">
              <a:solidFill>
                <a:srgbClr val="EEEEEE"/>
              </a:solidFill>
            </a:endParaRPr>
          </a:p>
          <a:p>
            <a:pPr lvl="3">
              <a:defRPr sz="1800">
                <a:solidFill>
                  <a:srgbClr val="000000"/>
                </a:solidFill>
              </a:defRPr>
            </a:pPr>
            <a:r>
              <a:rPr sz="3400">
                <a:solidFill>
                  <a:srgbClr val="EEEEEE"/>
                </a:solidFill>
              </a:rPr>
              <a:t>Body Level Four</a:t>
            </a:r>
            <a:endParaRPr sz="3400">
              <a:solidFill>
                <a:srgbClr val="EEEEEE"/>
              </a:solidFill>
            </a:endParaRPr>
          </a:p>
          <a:p>
            <a:pPr lvl="4">
              <a:defRPr sz="1800">
                <a:solidFill>
                  <a:srgbClr val="000000"/>
                </a:solidFill>
              </a:defRPr>
            </a:pPr>
            <a:r>
              <a:rPr sz="3400">
                <a:solidFill>
                  <a:srgbClr val="EEEEEE"/>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1.tif"/><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
          <p:cNvPicPr/>
          <p:nvPr/>
        </p:nvPicPr>
        <p:blipFill>
          <a:blip r:embed="rId3">
            <a:extLst/>
          </a:blip>
          <a:stretch>
            <a:fillRect/>
          </a:stretch>
        </p:blipFill>
        <p:spPr>
          <a:xfrm>
            <a:off x="1060083" y="2732634"/>
            <a:ext cx="10908152" cy="71905"/>
          </a:xfrm>
          <a:prstGeom prst="rect">
            <a:avLst/>
          </a:prstGeom>
        </p:spPr>
      </p:pic>
      <p:sp>
        <p:nvSpPr>
          <p:cNvPr id="4" name="Shape 4"/>
          <p:cNvSpPr/>
          <p:nvPr>
            <p:ph type="title"/>
          </p:nvPr>
        </p:nvSpPr>
        <p:spPr>
          <a:xfrm>
            <a:off x="1270000" y="698500"/>
            <a:ext cx="10464800" cy="1905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b="0" spc="0" sz="1800">
                <a:solidFill>
                  <a:srgbClr val="000000"/>
                </a:solidFill>
              </a:defRPr>
            </a:pPr>
            <a:r>
              <a:rPr b="1" spc="-144" sz="4800">
                <a:solidFill>
                  <a:srgbClr val="EEEEEE"/>
                </a:solidFill>
              </a:rPr>
              <a:t>Title Text</a:t>
            </a:r>
          </a:p>
        </p:txBody>
      </p:sp>
      <p:sp>
        <p:nvSpPr>
          <p:cNvPr id="5" name="Shape 5"/>
          <p:cNvSpPr/>
          <p:nvPr>
            <p:ph type="body" idx="1"/>
          </p:nvPr>
        </p:nvSpPr>
        <p:spPr>
          <a:xfrm>
            <a:off x="1270000" y="3263900"/>
            <a:ext cx="10464800" cy="5715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buBlip>
                <a:blip r:embed="rId4"/>
              </a:buBlip>
            </a:lvl1pPr>
            <a:lvl2pPr>
              <a:buBlip>
                <a:blip r:embed="rId4"/>
              </a:buBlip>
            </a:lvl2pPr>
            <a:lvl3pPr>
              <a:buBlip>
                <a:blip r:embed="rId4"/>
              </a:buBlip>
            </a:lvl3pPr>
            <a:lvl4pPr>
              <a:buBlip>
                <a:blip r:embed="rId4"/>
              </a:buBlip>
            </a:lvl4pPr>
            <a:lvl5pPr>
              <a:buBlip>
                <a:blip r:embed="rId4"/>
              </a:buBlip>
            </a:lvl5pPr>
          </a:lstStyle>
          <a:p>
            <a:pPr lvl="0">
              <a:defRPr sz="1800">
                <a:solidFill>
                  <a:srgbClr val="000000"/>
                </a:solidFill>
              </a:defRPr>
            </a:pPr>
            <a:r>
              <a:rPr sz="3400">
                <a:solidFill>
                  <a:srgbClr val="EEEEEE"/>
                </a:solidFill>
              </a:rPr>
              <a:t>Body Level One</a:t>
            </a:r>
            <a:endParaRPr sz="3400">
              <a:solidFill>
                <a:srgbClr val="EEEEEE"/>
              </a:solidFill>
            </a:endParaRPr>
          </a:p>
          <a:p>
            <a:pPr lvl="1">
              <a:defRPr sz="1800">
                <a:solidFill>
                  <a:srgbClr val="000000"/>
                </a:solidFill>
              </a:defRPr>
            </a:pPr>
            <a:r>
              <a:rPr sz="3400">
                <a:solidFill>
                  <a:srgbClr val="EEEEEE"/>
                </a:solidFill>
              </a:rPr>
              <a:t>Body Level Two</a:t>
            </a:r>
            <a:endParaRPr sz="3400">
              <a:solidFill>
                <a:srgbClr val="EEEEEE"/>
              </a:solidFill>
            </a:endParaRPr>
          </a:p>
          <a:p>
            <a:pPr lvl="2">
              <a:defRPr sz="1800">
                <a:solidFill>
                  <a:srgbClr val="000000"/>
                </a:solidFill>
              </a:defRPr>
            </a:pPr>
            <a:r>
              <a:rPr sz="3400">
                <a:solidFill>
                  <a:srgbClr val="EEEEEE"/>
                </a:solidFill>
              </a:rPr>
              <a:t>Body Level Three</a:t>
            </a:r>
            <a:endParaRPr sz="3400">
              <a:solidFill>
                <a:srgbClr val="EEEEEE"/>
              </a:solidFill>
            </a:endParaRPr>
          </a:p>
          <a:p>
            <a:pPr lvl="3">
              <a:defRPr sz="1800">
                <a:solidFill>
                  <a:srgbClr val="000000"/>
                </a:solidFill>
              </a:defRPr>
            </a:pPr>
            <a:r>
              <a:rPr sz="3400">
                <a:solidFill>
                  <a:srgbClr val="EEEEEE"/>
                </a:solidFill>
              </a:rPr>
              <a:t>Body Level Four</a:t>
            </a:r>
            <a:endParaRPr sz="3400">
              <a:solidFill>
                <a:srgbClr val="EEEEEE"/>
              </a:solidFill>
            </a:endParaRPr>
          </a:p>
          <a:p>
            <a:pPr lvl="4">
              <a:defRPr sz="1800">
                <a:solidFill>
                  <a:srgbClr val="000000"/>
                </a:solidFill>
              </a:defRPr>
            </a:pPr>
            <a:r>
              <a:rPr sz="3400">
                <a:solidFill>
                  <a:srgbClr val="EEEEEE"/>
                </a:solidFill>
              </a:rPr>
              <a:t>Body Level Five</a:t>
            </a:r>
          </a:p>
        </p:txBody>
      </p:sp>
    </p:spTree>
  </p:cSld>
  <p:clrMap bg1="dk1" tx1="lt1" bg2="dk2" tx2="lt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Lst>
  <p:transition spd="med" advClick="1"/>
  <p:txStyles>
    <p:titleStyle>
      <a:lvl1pPr algn="ctr" defTabSz="584200">
        <a:defRPr b="1" spc="-144" sz="4800">
          <a:solidFill>
            <a:srgbClr val="EEEEEE"/>
          </a:solidFill>
          <a:latin typeface="+mn-lt"/>
          <a:ea typeface="+mn-ea"/>
          <a:cs typeface="+mn-cs"/>
          <a:sym typeface="Superclarendon"/>
        </a:defRPr>
      </a:lvl1pPr>
      <a:lvl2pPr indent="228600" algn="ctr" defTabSz="584200">
        <a:defRPr b="1" spc="-144" sz="4800">
          <a:solidFill>
            <a:srgbClr val="EEEEEE"/>
          </a:solidFill>
          <a:latin typeface="+mn-lt"/>
          <a:ea typeface="+mn-ea"/>
          <a:cs typeface="+mn-cs"/>
          <a:sym typeface="Superclarendon"/>
        </a:defRPr>
      </a:lvl2pPr>
      <a:lvl3pPr indent="457200" algn="ctr" defTabSz="584200">
        <a:defRPr b="1" spc="-144" sz="4800">
          <a:solidFill>
            <a:srgbClr val="EEEEEE"/>
          </a:solidFill>
          <a:latin typeface="+mn-lt"/>
          <a:ea typeface="+mn-ea"/>
          <a:cs typeface="+mn-cs"/>
          <a:sym typeface="Superclarendon"/>
        </a:defRPr>
      </a:lvl3pPr>
      <a:lvl4pPr indent="685800" algn="ctr" defTabSz="584200">
        <a:defRPr b="1" spc="-144" sz="4800">
          <a:solidFill>
            <a:srgbClr val="EEEEEE"/>
          </a:solidFill>
          <a:latin typeface="+mn-lt"/>
          <a:ea typeface="+mn-ea"/>
          <a:cs typeface="+mn-cs"/>
          <a:sym typeface="Superclarendon"/>
        </a:defRPr>
      </a:lvl4pPr>
      <a:lvl5pPr indent="914400" algn="ctr" defTabSz="584200">
        <a:defRPr b="1" spc="-144" sz="4800">
          <a:solidFill>
            <a:srgbClr val="EEEEEE"/>
          </a:solidFill>
          <a:latin typeface="+mn-lt"/>
          <a:ea typeface="+mn-ea"/>
          <a:cs typeface="+mn-cs"/>
          <a:sym typeface="Superclarendon"/>
        </a:defRPr>
      </a:lvl5pPr>
      <a:lvl6pPr indent="1143000" algn="ctr" defTabSz="584200">
        <a:defRPr b="1" spc="-144" sz="4800">
          <a:solidFill>
            <a:srgbClr val="EEEEEE"/>
          </a:solidFill>
          <a:latin typeface="+mn-lt"/>
          <a:ea typeface="+mn-ea"/>
          <a:cs typeface="+mn-cs"/>
          <a:sym typeface="Superclarendon"/>
        </a:defRPr>
      </a:lvl6pPr>
      <a:lvl7pPr indent="1371600" algn="ctr" defTabSz="584200">
        <a:defRPr b="1" spc="-144" sz="4800">
          <a:solidFill>
            <a:srgbClr val="EEEEEE"/>
          </a:solidFill>
          <a:latin typeface="+mn-lt"/>
          <a:ea typeface="+mn-ea"/>
          <a:cs typeface="+mn-cs"/>
          <a:sym typeface="Superclarendon"/>
        </a:defRPr>
      </a:lvl7pPr>
      <a:lvl8pPr indent="1600200" algn="ctr" defTabSz="584200">
        <a:defRPr b="1" spc="-144" sz="4800">
          <a:solidFill>
            <a:srgbClr val="EEEEEE"/>
          </a:solidFill>
          <a:latin typeface="+mn-lt"/>
          <a:ea typeface="+mn-ea"/>
          <a:cs typeface="+mn-cs"/>
          <a:sym typeface="Superclarendon"/>
        </a:defRPr>
      </a:lvl8pPr>
      <a:lvl9pPr indent="1828800" algn="ctr" defTabSz="584200">
        <a:defRPr b="1" spc="-144" sz="4800">
          <a:solidFill>
            <a:srgbClr val="EEEEEE"/>
          </a:solidFill>
          <a:latin typeface="+mn-lt"/>
          <a:ea typeface="+mn-ea"/>
          <a:cs typeface="+mn-cs"/>
          <a:sym typeface="Superclarendon"/>
        </a:defRPr>
      </a:lvl9pPr>
    </p:titleStyle>
    <p:bodyStyle>
      <a:lvl1pPr marL="6223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1pPr>
      <a:lvl2pPr marL="12446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2pPr>
      <a:lvl3pPr marL="18669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3pPr>
      <a:lvl4pPr marL="24892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4pPr>
      <a:lvl5pPr marL="31115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5pPr>
      <a:lvl6pPr marL="37338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6pPr>
      <a:lvl7pPr marL="43561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7pPr>
      <a:lvl8pPr marL="49784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8pPr>
      <a:lvl9pPr marL="56007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9pPr>
    </p:bodyStyle>
    <p:otherStyle>
      <a:lvl1pPr algn="ctr" defTabSz="584200">
        <a:defRPr b="1">
          <a:solidFill>
            <a:schemeClr val="tx1"/>
          </a:solidFill>
          <a:latin typeface="+mn-lt"/>
          <a:ea typeface="+mn-ea"/>
          <a:cs typeface="+mn-cs"/>
          <a:sym typeface="Superclarendon"/>
        </a:defRPr>
      </a:lvl1pPr>
      <a:lvl2pPr indent="228600" algn="ctr" defTabSz="584200">
        <a:defRPr b="1">
          <a:solidFill>
            <a:schemeClr val="tx1"/>
          </a:solidFill>
          <a:latin typeface="+mn-lt"/>
          <a:ea typeface="+mn-ea"/>
          <a:cs typeface="+mn-cs"/>
          <a:sym typeface="Superclarendon"/>
        </a:defRPr>
      </a:lvl2pPr>
      <a:lvl3pPr indent="457200" algn="ctr" defTabSz="584200">
        <a:defRPr b="1">
          <a:solidFill>
            <a:schemeClr val="tx1"/>
          </a:solidFill>
          <a:latin typeface="+mn-lt"/>
          <a:ea typeface="+mn-ea"/>
          <a:cs typeface="+mn-cs"/>
          <a:sym typeface="Superclarendon"/>
        </a:defRPr>
      </a:lvl3pPr>
      <a:lvl4pPr indent="685800" algn="ctr" defTabSz="584200">
        <a:defRPr b="1">
          <a:solidFill>
            <a:schemeClr val="tx1"/>
          </a:solidFill>
          <a:latin typeface="+mn-lt"/>
          <a:ea typeface="+mn-ea"/>
          <a:cs typeface="+mn-cs"/>
          <a:sym typeface="Superclarendon"/>
        </a:defRPr>
      </a:lvl4pPr>
      <a:lvl5pPr indent="914400" algn="ctr" defTabSz="584200">
        <a:defRPr b="1">
          <a:solidFill>
            <a:schemeClr val="tx1"/>
          </a:solidFill>
          <a:latin typeface="+mn-lt"/>
          <a:ea typeface="+mn-ea"/>
          <a:cs typeface="+mn-cs"/>
          <a:sym typeface="Superclarendon"/>
        </a:defRPr>
      </a:lvl5pPr>
      <a:lvl6pPr indent="1143000" algn="ctr" defTabSz="584200">
        <a:defRPr b="1">
          <a:solidFill>
            <a:schemeClr val="tx1"/>
          </a:solidFill>
          <a:latin typeface="+mn-lt"/>
          <a:ea typeface="+mn-ea"/>
          <a:cs typeface="+mn-cs"/>
          <a:sym typeface="Superclarendon"/>
        </a:defRPr>
      </a:lvl6pPr>
      <a:lvl7pPr indent="1371600" algn="ctr" defTabSz="584200">
        <a:defRPr b="1">
          <a:solidFill>
            <a:schemeClr val="tx1"/>
          </a:solidFill>
          <a:latin typeface="+mn-lt"/>
          <a:ea typeface="+mn-ea"/>
          <a:cs typeface="+mn-cs"/>
          <a:sym typeface="Superclarendon"/>
        </a:defRPr>
      </a:lvl7pPr>
      <a:lvl8pPr indent="1600200" algn="ctr" defTabSz="584200">
        <a:defRPr b="1">
          <a:solidFill>
            <a:schemeClr val="tx1"/>
          </a:solidFill>
          <a:latin typeface="+mn-lt"/>
          <a:ea typeface="+mn-ea"/>
          <a:cs typeface="+mn-cs"/>
          <a:sym typeface="Superclarendon"/>
        </a:defRPr>
      </a:lvl8pPr>
      <a:lvl9pPr indent="1828800" algn="ctr" defTabSz="584200">
        <a:defRPr b="1">
          <a:solidFill>
            <a:schemeClr val="tx1"/>
          </a:solidFill>
          <a:latin typeface="+mn-lt"/>
          <a:ea typeface="+mn-ea"/>
          <a:cs typeface="+mn-cs"/>
          <a:sym typeface="Superclarendon"/>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jkelly467/cvcc14_groovy"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tif"/><Relationship Id="rId4" Type="http://schemas.openxmlformats.org/officeDocument/2006/relationships/image" Target="../media/image3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34.png"/><Relationship Id="rId4" Type="http://schemas.openxmlformats.org/officeDocument/2006/relationships/image" Target="../media/image3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tif"/><Relationship Id="rId4" Type="http://schemas.openxmlformats.org/officeDocument/2006/relationships/image" Target="../media/image41.png"/><Relationship Id="rId5" Type="http://schemas.openxmlformats.org/officeDocument/2006/relationships/image" Target="../media/image4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ti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45.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tif"/><Relationship Id="rId4" Type="http://schemas.openxmlformats.org/officeDocument/2006/relationships/image" Target="../media/image4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tif"/><Relationship Id="rId4" Type="http://schemas.openxmlformats.org/officeDocument/2006/relationships/image" Target="../media/image4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tif"/></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9.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55.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57.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59.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61.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image" Target="../media/image64.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9.png"/><Relationship Id="rId4" Type="http://schemas.openxmlformats.org/officeDocument/2006/relationships/image" Target="../media/image70.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title"/>
          </p:nvPr>
        </p:nvSpPr>
        <p:spPr>
          <a:prstGeom prst="rect">
            <a:avLst/>
          </a:prstGeom>
        </p:spPr>
        <p:txBody>
          <a:bodyPr/>
          <a:lstStyle/>
          <a:p>
            <a:pPr lvl="0">
              <a:defRPr b="0" spc="0" sz="1800">
                <a:solidFill>
                  <a:srgbClr val="000000"/>
                </a:solidFill>
              </a:defRPr>
            </a:pPr>
            <a:r>
              <a:rPr b="1" spc="-128" sz="6400">
                <a:solidFill>
                  <a:srgbClr val="EEEEEE"/>
                </a:solidFill>
              </a:rPr>
              <a:t>Get Groovy</a:t>
            </a:r>
          </a:p>
        </p:txBody>
      </p:sp>
      <p:sp>
        <p:nvSpPr>
          <p:cNvPr id="41" name="Shape 41"/>
          <p:cNvSpPr/>
          <p:nvPr>
            <p:ph type="body" idx="1"/>
          </p:nvPr>
        </p:nvSpPr>
        <p:spPr>
          <a:prstGeom prst="rect">
            <a:avLst/>
          </a:prstGeom>
        </p:spPr>
        <p:txBody>
          <a:bodyPr/>
          <a:lstStyle/>
          <a:p>
            <a:pPr lvl="0">
              <a:defRPr sz="1800">
                <a:solidFill>
                  <a:srgbClr val="000000"/>
                </a:solidFill>
              </a:defRPr>
            </a:pPr>
            <a:r>
              <a:rPr sz="2400">
                <a:solidFill>
                  <a:srgbClr val="EEEEEE"/>
                </a:solidFill>
              </a:rPr>
              <a:t>I dare you to.</a:t>
            </a:r>
          </a:p>
        </p:txBody>
      </p:sp>
      <p:sp>
        <p:nvSpPr>
          <p:cNvPr id="42" name="Shape 42"/>
          <p:cNvSpPr/>
          <p:nvPr/>
        </p:nvSpPr>
        <p:spPr>
          <a:xfrm>
            <a:off x="664740" y="6199276"/>
            <a:ext cx="11138470" cy="12564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800">
                <a:solidFill>
                  <a:srgbClr val="EEEEEE"/>
                </a:solidFill>
              </a:rPr>
              <a:t>Code available at</a:t>
            </a:r>
            <a:endParaRPr sz="3800">
              <a:solidFill>
                <a:srgbClr val="EEEEEE"/>
              </a:solidFill>
            </a:endParaRPr>
          </a:p>
          <a:p>
            <a:pPr lvl="0">
              <a:defRPr sz="1800">
                <a:solidFill>
                  <a:srgbClr val="000000"/>
                </a:solidFill>
              </a:defRPr>
            </a:pPr>
            <a:r>
              <a:rPr sz="3800">
                <a:solidFill>
                  <a:srgbClr val="EEEEEE"/>
                </a:solidFill>
              </a:rPr>
              <a:t> </a:t>
            </a:r>
            <a:r>
              <a:rPr sz="3800">
                <a:solidFill>
                  <a:srgbClr val="00C8D7"/>
                </a:solidFill>
                <a:hlinkClick r:id="rId3" invalidUrl="" action="" tgtFrame="" tooltip="" history="1" highlightClick="0" endSnd="0"/>
              </a:rPr>
              <a:t>https://github.com/jkelly467/cvcc14_groovy</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Groovy</a:t>
            </a:r>
          </a:p>
        </p:txBody>
      </p:sp>
      <p:pic>
        <p:nvPicPr>
          <p:cNvPr id="80" name="Screen Shot 2014-10-21 at 10.38.41 AM.png"/>
          <p:cNvPicPr/>
          <p:nvPr/>
        </p:nvPicPr>
        <p:blipFill>
          <a:blip r:embed="rId3">
            <a:extLst/>
          </a:blip>
          <a:stretch>
            <a:fillRect/>
          </a:stretch>
        </p:blipFill>
        <p:spPr>
          <a:xfrm>
            <a:off x="476010" y="2933673"/>
            <a:ext cx="12076298" cy="4495313"/>
          </a:xfrm>
          <a:prstGeom prst="rect">
            <a:avLst/>
          </a:prstGeom>
          <a:ln w="12700">
            <a:miter lim="400000"/>
          </a:ln>
        </p:spPr>
      </p:pic>
      <p:pic>
        <p:nvPicPr>
          <p:cNvPr id="81" name="Screen Shot 2014-10-21 at 10.40.24 AM.png"/>
          <p:cNvPicPr/>
          <p:nvPr/>
        </p:nvPicPr>
        <p:blipFill>
          <a:blip r:embed="rId4">
            <a:extLst/>
          </a:blip>
          <a:stretch>
            <a:fillRect/>
          </a:stretch>
        </p:blipFill>
        <p:spPr>
          <a:xfrm>
            <a:off x="361008" y="7558120"/>
            <a:ext cx="12306301" cy="990601"/>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Dynamic Typing - def</a:t>
            </a:r>
          </a:p>
        </p:txBody>
      </p:sp>
      <p:pic>
        <p:nvPicPr>
          <p:cNvPr id="86" name="Screen Shot 2014-10-21 at 10.42.14 AM.png"/>
          <p:cNvPicPr/>
          <p:nvPr/>
        </p:nvPicPr>
        <p:blipFill>
          <a:blip r:embed="rId3">
            <a:extLst/>
          </a:blip>
          <a:stretch>
            <a:fillRect/>
          </a:stretch>
        </p:blipFill>
        <p:spPr>
          <a:xfrm>
            <a:off x="3259821" y="3010633"/>
            <a:ext cx="6485158" cy="6221534"/>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Closures</a:t>
            </a:r>
          </a:p>
        </p:txBody>
      </p:sp>
      <p:sp>
        <p:nvSpPr>
          <p:cNvPr id="91" name="Shape 91"/>
          <p:cNvSpPr/>
          <p:nvPr>
            <p:ph type="body" idx="1"/>
          </p:nvPr>
        </p:nvSpPr>
        <p:spPr>
          <a:prstGeom prst="rect">
            <a:avLst/>
          </a:prstGeom>
        </p:spPr>
        <p:txBody>
          <a:bodyPr/>
          <a:lstStyle/>
          <a:p>
            <a:pPr lvl="0">
              <a:buBlip>
                <a:blip r:embed="rId3"/>
              </a:buBlip>
              <a:defRPr sz="1800">
                <a:solidFill>
                  <a:srgbClr val="000000"/>
                </a:solidFill>
              </a:defRPr>
            </a:pPr>
            <a:r>
              <a:rPr sz="3400">
                <a:solidFill>
                  <a:srgbClr val="EEEEEE"/>
                </a:solidFill>
              </a:rPr>
              <a:t>A code block, similar to anonymous inner classes in Java</a:t>
            </a:r>
            <a:endParaRPr sz="3400">
              <a:solidFill>
                <a:srgbClr val="EEEEEE"/>
              </a:solidFill>
            </a:endParaRPr>
          </a:p>
          <a:p>
            <a:pPr lvl="0">
              <a:buBlip>
                <a:blip r:embed="rId3"/>
              </a:buBlip>
              <a:defRPr sz="1800">
                <a:solidFill>
                  <a:srgbClr val="000000"/>
                </a:solidFill>
              </a:defRPr>
            </a:pPr>
            <a:r>
              <a:rPr sz="3400">
                <a:solidFill>
                  <a:srgbClr val="EEEEEE"/>
                </a:solidFill>
              </a:rPr>
              <a:t>Code that is defined and run later</a:t>
            </a:r>
            <a:endParaRPr sz="3400">
              <a:solidFill>
                <a:srgbClr val="EEEEEE"/>
              </a:solidFill>
            </a:endParaRPr>
          </a:p>
          <a:p>
            <a:pPr lvl="0">
              <a:buBlip>
                <a:blip r:embed="rId3"/>
              </a:buBlip>
              <a:defRPr sz="1800">
                <a:solidFill>
                  <a:srgbClr val="000000"/>
                </a:solidFill>
              </a:defRPr>
            </a:pPr>
            <a:r>
              <a:rPr sz="3400">
                <a:solidFill>
                  <a:srgbClr val="EEEEEE"/>
                </a:solidFill>
              </a:rPr>
              <a:t>Java 8 has a lot of this</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hape 95"/>
          <p:cNvSpPr/>
          <p:nvPr>
            <p:ph type="title"/>
          </p:nvPr>
        </p:nvSpPr>
        <p:spPr>
          <a:xfrm>
            <a:off x="1270000" y="300006"/>
            <a:ext cx="10464800" cy="1905001"/>
          </a:xfrm>
          <a:prstGeom prst="rect">
            <a:avLst/>
          </a:prstGeom>
        </p:spPr>
        <p:txBody>
          <a:bodyPr/>
          <a:lstStyle/>
          <a:p>
            <a:pPr lvl="0">
              <a:defRPr b="0" spc="0" sz="1800">
                <a:solidFill>
                  <a:srgbClr val="000000"/>
                </a:solidFill>
              </a:defRPr>
            </a:pPr>
            <a:r>
              <a:rPr b="1" spc="-144" sz="4800">
                <a:solidFill>
                  <a:srgbClr val="EEEEEE"/>
                </a:solidFill>
              </a:rPr>
              <a:t>Java</a:t>
            </a:r>
          </a:p>
        </p:txBody>
      </p:sp>
      <p:pic>
        <p:nvPicPr>
          <p:cNvPr id="96" name="Screen Shot 2014-10-07 at 4.29.59 PM.png"/>
          <p:cNvPicPr/>
          <p:nvPr/>
        </p:nvPicPr>
        <p:blipFill>
          <a:blip r:embed="rId3">
            <a:extLst/>
          </a:blip>
          <a:stretch>
            <a:fillRect/>
          </a:stretch>
        </p:blipFill>
        <p:spPr>
          <a:xfrm>
            <a:off x="232252" y="1713496"/>
            <a:ext cx="12563814" cy="7811787"/>
          </a:xfrm>
          <a:prstGeom prst="rect">
            <a:avLst/>
          </a:prstGeom>
          <a:ln w="12700">
            <a:miter lim="400000"/>
          </a:ln>
        </p:spPr>
      </p:pic>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Groovy</a:t>
            </a:r>
          </a:p>
        </p:txBody>
      </p:sp>
      <p:pic>
        <p:nvPicPr>
          <p:cNvPr id="101" name="Screen Shot 2014-10-21 at 10.43.06 AM.png"/>
          <p:cNvPicPr/>
          <p:nvPr/>
        </p:nvPicPr>
        <p:blipFill>
          <a:blip r:embed="rId3">
            <a:extLst/>
          </a:blip>
          <a:stretch>
            <a:fillRect/>
          </a:stretch>
        </p:blipFill>
        <p:spPr>
          <a:xfrm>
            <a:off x="387917" y="2933673"/>
            <a:ext cx="12252484" cy="3680275"/>
          </a:xfrm>
          <a:prstGeom prst="rect">
            <a:avLst/>
          </a:prstGeom>
          <a:ln w="12700">
            <a:miter lim="400000"/>
          </a:ln>
        </p:spPr>
      </p:pic>
      <p:pic>
        <p:nvPicPr>
          <p:cNvPr id="102" name="Screen Shot 2014-10-21 at 10.44.00 AM.png"/>
          <p:cNvPicPr/>
          <p:nvPr/>
        </p:nvPicPr>
        <p:blipFill>
          <a:blip r:embed="rId4">
            <a:extLst/>
          </a:blip>
          <a:stretch>
            <a:fillRect/>
          </a:stretch>
        </p:blipFill>
        <p:spPr>
          <a:xfrm>
            <a:off x="467623" y="6944120"/>
            <a:ext cx="12069554" cy="1022616"/>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title"/>
          </p:nvPr>
        </p:nvSpPr>
        <p:spPr>
          <a:xfrm>
            <a:off x="-3075476" y="-22584"/>
            <a:ext cx="10464801" cy="1905001"/>
          </a:xfrm>
          <a:prstGeom prst="rect">
            <a:avLst/>
          </a:prstGeom>
        </p:spPr>
        <p:txBody>
          <a:bodyPr/>
          <a:lstStyle/>
          <a:p>
            <a:pPr lvl="0">
              <a:defRPr b="0" spc="0" sz="1800">
                <a:solidFill>
                  <a:srgbClr val="000000"/>
                </a:solidFill>
              </a:defRPr>
            </a:pPr>
            <a:r>
              <a:rPr b="1" spc="-144" sz="4800">
                <a:solidFill>
                  <a:srgbClr val="EEEEEE"/>
                </a:solidFill>
              </a:rPr>
              <a:t>Java</a:t>
            </a:r>
          </a:p>
        </p:txBody>
      </p:sp>
      <p:pic>
        <p:nvPicPr>
          <p:cNvPr id="107" name="Screen Shot 2014-10-07 at 4.40.15 PM.png"/>
          <p:cNvPicPr/>
          <p:nvPr/>
        </p:nvPicPr>
        <p:blipFill>
          <a:blip r:embed="rId3">
            <a:extLst/>
          </a:blip>
          <a:stretch>
            <a:fillRect/>
          </a:stretch>
        </p:blipFill>
        <p:spPr>
          <a:xfrm>
            <a:off x="3224328" y="433653"/>
            <a:ext cx="9425416" cy="3250144"/>
          </a:xfrm>
          <a:prstGeom prst="rect">
            <a:avLst/>
          </a:prstGeom>
          <a:ln w="12700">
            <a:miter lim="400000"/>
          </a:ln>
        </p:spPr>
      </p:pic>
      <p:pic>
        <p:nvPicPr>
          <p:cNvPr id="108" name="Screen Shot 2014-10-07 at 4.41.42 PM.png"/>
          <p:cNvPicPr/>
          <p:nvPr/>
        </p:nvPicPr>
        <p:blipFill>
          <a:blip r:embed="rId4">
            <a:extLst/>
          </a:blip>
          <a:stretch>
            <a:fillRect/>
          </a:stretch>
        </p:blipFill>
        <p:spPr>
          <a:xfrm>
            <a:off x="237602" y="4170827"/>
            <a:ext cx="12372319" cy="4342048"/>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Groovy</a:t>
            </a:r>
          </a:p>
        </p:txBody>
      </p:sp>
      <p:pic>
        <p:nvPicPr>
          <p:cNvPr id="113" name="Screen Shot 2014-10-21 at 10.44.33 AM.png"/>
          <p:cNvPicPr/>
          <p:nvPr/>
        </p:nvPicPr>
        <p:blipFill>
          <a:blip r:embed="rId3">
            <a:extLst/>
          </a:blip>
          <a:stretch>
            <a:fillRect/>
          </a:stretch>
        </p:blipFill>
        <p:spPr>
          <a:xfrm>
            <a:off x="475003" y="2933673"/>
            <a:ext cx="12078311" cy="3452543"/>
          </a:xfrm>
          <a:prstGeom prst="rect">
            <a:avLst/>
          </a:prstGeom>
          <a:ln w="12700">
            <a:miter lim="400000"/>
          </a:ln>
        </p:spPr>
      </p:pic>
      <p:pic>
        <p:nvPicPr>
          <p:cNvPr id="114" name="Screen Shot 2014-10-21 at 10.45.00 AM.png"/>
          <p:cNvPicPr/>
          <p:nvPr/>
        </p:nvPicPr>
        <p:blipFill>
          <a:blip r:embed="rId4">
            <a:extLst/>
          </a:blip>
          <a:stretch>
            <a:fillRect/>
          </a:stretch>
        </p:blipFill>
        <p:spPr>
          <a:xfrm>
            <a:off x="413373" y="7127047"/>
            <a:ext cx="12178055" cy="1029514"/>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Groovy?</a:t>
            </a:r>
          </a:p>
        </p:txBody>
      </p:sp>
      <p:pic>
        <p:nvPicPr>
          <p:cNvPr id="119" name="Screen Shot 2014-10-21 at 10.45.38 AM.png"/>
          <p:cNvPicPr/>
          <p:nvPr/>
        </p:nvPicPr>
        <p:blipFill>
          <a:blip r:embed="rId3">
            <a:extLst/>
          </a:blip>
          <a:stretch>
            <a:fillRect/>
          </a:stretch>
        </p:blipFill>
        <p:spPr>
          <a:xfrm>
            <a:off x="477519" y="2933673"/>
            <a:ext cx="12049761" cy="4027744"/>
          </a:xfrm>
          <a:prstGeom prst="rect">
            <a:avLst/>
          </a:prstGeom>
          <a:ln w="12700">
            <a:miter lim="400000"/>
          </a:ln>
        </p:spPr>
      </p:pic>
      <p:pic>
        <p:nvPicPr>
          <p:cNvPr id="120" name="Screen Shot 2014-10-21 at 10.46.17 AM.png"/>
          <p:cNvPicPr/>
          <p:nvPr/>
        </p:nvPicPr>
        <p:blipFill>
          <a:blip r:embed="rId4">
            <a:extLst/>
          </a:blip>
          <a:stretch>
            <a:fillRect/>
          </a:stretch>
        </p:blipFill>
        <p:spPr>
          <a:xfrm>
            <a:off x="470810" y="7090550"/>
            <a:ext cx="12049761" cy="1032072"/>
          </a:xfrm>
          <a:prstGeom prst="rect">
            <a:avLst/>
          </a:prstGeom>
          <a:ln w="12700">
            <a:miter lim="400000"/>
          </a:ln>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Functional - each</a:t>
            </a:r>
          </a:p>
        </p:txBody>
      </p:sp>
      <p:pic>
        <p:nvPicPr>
          <p:cNvPr id="125" name="Screen Shot 2014-10-21 at 10.46.54 AM.png"/>
          <p:cNvPicPr/>
          <p:nvPr/>
        </p:nvPicPr>
        <p:blipFill>
          <a:blip r:embed="rId3">
            <a:extLst/>
          </a:blip>
          <a:stretch>
            <a:fillRect/>
          </a:stretch>
        </p:blipFill>
        <p:spPr>
          <a:xfrm>
            <a:off x="516266" y="2895167"/>
            <a:ext cx="11902717" cy="2480451"/>
          </a:xfrm>
          <a:prstGeom prst="rect">
            <a:avLst/>
          </a:prstGeom>
          <a:ln w="12700">
            <a:miter lim="400000"/>
          </a:ln>
        </p:spPr>
      </p:pic>
      <p:pic>
        <p:nvPicPr>
          <p:cNvPr id="126" name="Screen Shot 2014-10-21 at 10.47.28 AM.png"/>
          <p:cNvPicPr/>
          <p:nvPr/>
        </p:nvPicPr>
        <p:blipFill>
          <a:blip r:embed="rId4">
            <a:extLst/>
          </a:blip>
          <a:stretch>
            <a:fillRect/>
          </a:stretch>
        </p:blipFill>
        <p:spPr>
          <a:xfrm>
            <a:off x="506818" y="5667285"/>
            <a:ext cx="11921613" cy="1905001"/>
          </a:xfrm>
          <a:prstGeom prst="rect">
            <a:avLst/>
          </a:prstGeom>
          <a:ln w="12700">
            <a:miter lim="400000"/>
          </a:ln>
        </p:spPr>
      </p:pic>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Functional - collect</a:t>
            </a:r>
          </a:p>
        </p:txBody>
      </p:sp>
      <p:pic>
        <p:nvPicPr>
          <p:cNvPr id="131" name="Screen Shot 2014-10-21 at 10.48.17 AM.png"/>
          <p:cNvPicPr/>
          <p:nvPr/>
        </p:nvPicPr>
        <p:blipFill>
          <a:blip r:embed="rId3">
            <a:extLst/>
          </a:blip>
          <a:stretch>
            <a:fillRect/>
          </a:stretch>
        </p:blipFill>
        <p:spPr>
          <a:xfrm>
            <a:off x="433141" y="6875436"/>
            <a:ext cx="12138518" cy="759589"/>
          </a:xfrm>
          <a:prstGeom prst="rect">
            <a:avLst/>
          </a:prstGeom>
          <a:ln w="12700">
            <a:miter lim="400000"/>
          </a:ln>
        </p:spPr>
      </p:pic>
      <p:pic>
        <p:nvPicPr>
          <p:cNvPr id="132" name="Screen Shot 2014-10-21 at 10.48.40 AM.png"/>
          <p:cNvPicPr/>
          <p:nvPr/>
        </p:nvPicPr>
        <p:blipFill>
          <a:blip r:embed="rId4">
            <a:extLst/>
          </a:blip>
          <a:stretch>
            <a:fillRect/>
          </a:stretch>
        </p:blipFill>
        <p:spPr>
          <a:xfrm>
            <a:off x="433141" y="2933673"/>
            <a:ext cx="12138518" cy="3276871"/>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 name="Shape 46"/>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History</a:t>
            </a:r>
          </a:p>
        </p:txBody>
      </p:sp>
      <p:sp>
        <p:nvSpPr>
          <p:cNvPr id="47" name="Shape 47"/>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James Strachan dreamed up Groovy in 2003</a:t>
            </a:r>
            <a:endParaRPr sz="3400">
              <a:solidFill>
                <a:srgbClr val="EEEEEE"/>
              </a:solidFill>
            </a:endParaRPr>
          </a:p>
          <a:p>
            <a:pPr lvl="0">
              <a:buBlip>
                <a:blip r:embed="rId2"/>
              </a:buBlip>
              <a:defRPr sz="1800">
                <a:solidFill>
                  <a:srgbClr val="000000"/>
                </a:solidFill>
              </a:defRPr>
            </a:pPr>
            <a:r>
              <a:rPr sz="3400">
                <a:solidFill>
                  <a:srgbClr val="EEEEEE"/>
                </a:solidFill>
              </a:rPr>
              <a:t>Version 1.0 released in 2007</a:t>
            </a:r>
            <a:endParaRPr sz="3400">
              <a:solidFill>
                <a:srgbClr val="EEEEEE"/>
              </a:solidFill>
            </a:endParaRPr>
          </a:p>
          <a:p>
            <a:pPr lvl="0">
              <a:buBlip>
                <a:blip r:embed="rId2"/>
              </a:buBlip>
              <a:defRPr sz="1800">
                <a:solidFill>
                  <a:srgbClr val="000000"/>
                </a:solidFill>
              </a:defRPr>
            </a:pPr>
            <a:r>
              <a:rPr sz="3400">
                <a:solidFill>
                  <a:srgbClr val="EEEEEE"/>
                </a:solidFill>
              </a:rPr>
              <a:t>Won the JAX 2007 innovation award</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Functional - find</a:t>
            </a:r>
          </a:p>
        </p:txBody>
      </p:sp>
      <p:pic>
        <p:nvPicPr>
          <p:cNvPr id="137" name="Screen Shot 2014-10-21 at 10.49.10 AM.png"/>
          <p:cNvPicPr/>
          <p:nvPr/>
        </p:nvPicPr>
        <p:blipFill>
          <a:blip r:embed="rId3">
            <a:extLst/>
          </a:blip>
          <a:stretch>
            <a:fillRect/>
          </a:stretch>
        </p:blipFill>
        <p:spPr>
          <a:xfrm>
            <a:off x="494293" y="2933673"/>
            <a:ext cx="12082889" cy="2382758"/>
          </a:xfrm>
          <a:prstGeom prst="rect">
            <a:avLst/>
          </a:prstGeom>
          <a:ln w="12700">
            <a:miter lim="400000"/>
          </a:ln>
        </p:spPr>
      </p:pic>
      <p:pic>
        <p:nvPicPr>
          <p:cNvPr id="138" name="Screen Shot 2014-10-21 at 10.49.41 AM.png"/>
          <p:cNvPicPr/>
          <p:nvPr/>
        </p:nvPicPr>
        <p:blipFill>
          <a:blip r:embed="rId4">
            <a:extLst/>
          </a:blip>
          <a:stretch>
            <a:fillRect/>
          </a:stretch>
        </p:blipFill>
        <p:spPr>
          <a:xfrm>
            <a:off x="498918" y="5816600"/>
            <a:ext cx="12073640" cy="749722"/>
          </a:xfrm>
          <a:prstGeom prst="rect">
            <a:avLst/>
          </a:prstGeom>
          <a:ln w="12700">
            <a:miter lim="400000"/>
          </a:ln>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Functional - findAll</a:t>
            </a:r>
          </a:p>
        </p:txBody>
      </p:sp>
      <p:pic>
        <p:nvPicPr>
          <p:cNvPr id="143" name="Screen Shot 2014-10-21 at 10.50.23 AM.png"/>
          <p:cNvPicPr/>
          <p:nvPr/>
        </p:nvPicPr>
        <p:blipFill>
          <a:blip r:embed="rId3">
            <a:extLst/>
          </a:blip>
          <a:stretch>
            <a:fillRect/>
          </a:stretch>
        </p:blipFill>
        <p:spPr>
          <a:xfrm>
            <a:off x="453246" y="6576683"/>
            <a:ext cx="11960285" cy="762176"/>
          </a:xfrm>
          <a:prstGeom prst="rect">
            <a:avLst/>
          </a:prstGeom>
          <a:ln w="12700">
            <a:miter lim="400000"/>
          </a:ln>
        </p:spPr>
      </p:pic>
      <p:pic>
        <p:nvPicPr>
          <p:cNvPr id="144" name="Screen Shot 2014-10-21 at 10.50.50 AM.png"/>
          <p:cNvPicPr/>
          <p:nvPr/>
        </p:nvPicPr>
        <p:blipFill>
          <a:blip r:embed="rId4">
            <a:extLst/>
          </a:blip>
          <a:stretch>
            <a:fillRect/>
          </a:stretch>
        </p:blipFill>
        <p:spPr>
          <a:xfrm>
            <a:off x="522257" y="3072249"/>
            <a:ext cx="11960286" cy="2459268"/>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pPr lvl="1">
              <a:defRPr b="0" spc="0" sz="1800">
                <a:solidFill>
                  <a:srgbClr val="000000"/>
                </a:solidFill>
              </a:defRPr>
            </a:pPr>
            <a:r>
              <a:rPr b="1" spc="-128" sz="6400">
                <a:solidFill>
                  <a:srgbClr val="EEEEEE"/>
                </a:solidFill>
              </a:rPr>
              <a:t>Sweet Sweet Groovy</a:t>
            </a:r>
          </a:p>
        </p:txBody>
      </p:sp>
      <p:sp>
        <p:nvSpPr>
          <p:cNvPr id="149" name="Shape 149"/>
          <p:cNvSpPr/>
          <p:nvPr>
            <p:ph type="body" idx="1"/>
          </p:nvPr>
        </p:nvSpPr>
        <p:spPr>
          <a:prstGeom prst="rect">
            <a:avLst/>
          </a:prstGeom>
        </p:spPr>
        <p:txBody>
          <a:bodyPr/>
          <a:lstStyle/>
          <a:p>
            <a:pPr lvl="0">
              <a:defRPr sz="1800">
                <a:solidFill>
                  <a:srgbClr val="000000"/>
                </a:solidFill>
              </a:defRPr>
            </a:pPr>
            <a:r>
              <a:rPr sz="2400">
                <a:solidFill>
                  <a:srgbClr val="EEEEEE"/>
                </a:solidFill>
              </a:rPr>
              <a:t>Some nice stuff to make your life easier</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Strings</a:t>
            </a:r>
          </a:p>
        </p:txBody>
      </p:sp>
      <p:sp>
        <p:nvSpPr>
          <p:cNvPr id="154" name="Shape 154"/>
          <p:cNvSpPr/>
          <p:nvPr>
            <p:ph type="body" idx="1"/>
          </p:nvPr>
        </p:nvSpPr>
        <p:spPr>
          <a:xfrm>
            <a:off x="1281758" y="981925"/>
            <a:ext cx="10464801" cy="5715001"/>
          </a:xfrm>
          <a:prstGeom prst="rect">
            <a:avLst/>
          </a:prstGeom>
        </p:spPr>
        <p:txBody>
          <a:bodyPr/>
          <a:lstStyle/>
          <a:p>
            <a:pPr lvl="0">
              <a:buBlip>
                <a:blip r:embed="rId3"/>
              </a:buBlip>
              <a:defRPr sz="1800">
                <a:solidFill>
                  <a:srgbClr val="000000"/>
                </a:solidFill>
              </a:defRPr>
            </a:pPr>
            <a:r>
              <a:rPr sz="3400">
                <a:solidFill>
                  <a:srgbClr val="EEEEEE"/>
                </a:solidFill>
              </a:rPr>
              <a:t>Java has one way to declare Strings. That’s boring</a:t>
            </a:r>
            <a:endParaRPr sz="3400">
              <a:solidFill>
                <a:srgbClr val="EEEEEE"/>
              </a:solidFill>
            </a:endParaRPr>
          </a:p>
          <a:p>
            <a:pPr lvl="0">
              <a:buBlip>
                <a:blip r:embed="rId3"/>
              </a:buBlip>
              <a:defRPr sz="1800">
                <a:solidFill>
                  <a:srgbClr val="000000"/>
                </a:solidFill>
              </a:defRPr>
            </a:pPr>
            <a:r>
              <a:rPr sz="3400">
                <a:solidFill>
                  <a:srgbClr val="EEEEEE"/>
                </a:solidFill>
              </a:rPr>
              <a:t>Groovy has 3!</a:t>
            </a:r>
          </a:p>
        </p:txBody>
      </p:sp>
      <p:pic>
        <p:nvPicPr>
          <p:cNvPr id="155" name="Screen Shot 2014-10-21 at 10.51.32 AM.png"/>
          <p:cNvPicPr/>
          <p:nvPr/>
        </p:nvPicPr>
        <p:blipFill>
          <a:blip r:embed="rId4">
            <a:extLst/>
          </a:blip>
          <a:stretch>
            <a:fillRect/>
          </a:stretch>
        </p:blipFill>
        <p:spPr>
          <a:xfrm>
            <a:off x="1212083" y="5257800"/>
            <a:ext cx="10464801" cy="2726462"/>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Groovy Strings</a:t>
            </a:r>
          </a:p>
        </p:txBody>
      </p:sp>
      <p:sp>
        <p:nvSpPr>
          <p:cNvPr id="160" name="Shape 160"/>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The, erm, GString. Allows templating style when creating strings</a:t>
            </a:r>
            <a:endParaRPr sz="3400">
              <a:solidFill>
                <a:srgbClr val="EEEEEE"/>
              </a:solidFill>
            </a:endParaRPr>
          </a:p>
          <a:p>
            <a:pPr lvl="0">
              <a:buBlip>
                <a:blip r:embed="rId2"/>
              </a:buBlip>
              <a:defRPr sz="1800">
                <a:solidFill>
                  <a:srgbClr val="000000"/>
                </a:solidFill>
              </a:defRPr>
            </a:pPr>
            <a:r>
              <a:rPr sz="3400">
                <a:solidFill>
                  <a:srgbClr val="EEEEEE"/>
                </a:solidFill>
              </a:rPr>
              <a:t>Anything enclosed by ${} in a double quoted string will be evaluated as a Groovy expression</a:t>
            </a:r>
            <a:endParaRPr sz="3400">
              <a:solidFill>
                <a:srgbClr val="EEEEEE"/>
              </a:solidFill>
            </a:endParaRPr>
          </a:p>
          <a:p>
            <a:pPr lvl="0">
              <a:buBlip>
                <a:blip r:embed="rId2"/>
              </a:buBlip>
              <a:defRPr sz="1800">
                <a:solidFill>
                  <a:srgbClr val="000000"/>
                </a:solidFill>
              </a:defRPr>
            </a:pPr>
            <a:r>
              <a:rPr sz="3400">
                <a:solidFill>
                  <a:srgbClr val="EEEEEE"/>
                </a:solidFill>
              </a:rPr>
              <a:t>This includes Closures</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2" name="Screen Shot 2014-10-21 at 10.55.29 AM.png"/>
          <p:cNvPicPr/>
          <p:nvPr/>
        </p:nvPicPr>
        <p:blipFill>
          <a:blip r:embed="rId3">
            <a:extLst/>
          </a:blip>
          <a:stretch>
            <a:fillRect/>
          </a:stretch>
        </p:blipFill>
        <p:spPr>
          <a:xfrm>
            <a:off x="421568" y="697314"/>
            <a:ext cx="12161664" cy="5007745"/>
          </a:xfrm>
          <a:prstGeom prst="rect">
            <a:avLst/>
          </a:prstGeom>
          <a:ln w="12700">
            <a:miter lim="400000"/>
          </a:ln>
        </p:spPr>
      </p:pic>
      <p:pic>
        <p:nvPicPr>
          <p:cNvPr id="163" name="Screen Shot 2014-10-21 at 10.56.21 AM.png"/>
          <p:cNvPicPr/>
          <p:nvPr/>
        </p:nvPicPr>
        <p:blipFill>
          <a:blip r:embed="rId4">
            <a:extLst/>
          </a:blip>
          <a:stretch>
            <a:fillRect/>
          </a:stretch>
        </p:blipFill>
        <p:spPr>
          <a:xfrm>
            <a:off x="403404" y="6586675"/>
            <a:ext cx="12161665" cy="968160"/>
          </a:xfrm>
          <a:prstGeom prst="rect">
            <a:avLst/>
          </a:prstGeom>
          <a:ln w="12700">
            <a:miter lim="400000"/>
          </a:ln>
        </p:spPr>
      </p:pic>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lvl="1">
              <a:defRPr b="0" spc="0" sz="1800">
                <a:solidFill>
                  <a:srgbClr val="000000"/>
                </a:solidFill>
              </a:defRPr>
            </a:pPr>
            <a:r>
              <a:rPr b="1" spc="-144" sz="4800">
                <a:solidFill>
                  <a:srgbClr val="EEEEEE"/>
                </a:solidFill>
              </a:rPr>
              <a:t>Implicit Return</a:t>
            </a:r>
          </a:p>
        </p:txBody>
      </p:sp>
      <p:sp>
        <p:nvSpPr>
          <p:cNvPr id="168" name="Shape 168"/>
          <p:cNvSpPr/>
          <p:nvPr>
            <p:ph type="body" idx="1"/>
          </p:nvPr>
        </p:nvSpPr>
        <p:spPr>
          <a:xfrm>
            <a:off x="1281758" y="742686"/>
            <a:ext cx="10464801" cy="5715001"/>
          </a:xfrm>
          <a:prstGeom prst="rect">
            <a:avLst/>
          </a:prstGeom>
        </p:spPr>
        <p:txBody>
          <a:bodyPr/>
          <a:lstStyle>
            <a:lvl1pPr>
              <a:buBlip>
                <a:blip r:embed="rId2"/>
              </a:buBlip>
            </a:lvl1pPr>
          </a:lstStyle>
          <a:p>
            <a:pPr lvl="0">
              <a:defRPr sz="1800">
                <a:solidFill>
                  <a:srgbClr val="000000"/>
                </a:solidFill>
              </a:defRPr>
            </a:pPr>
            <a:r>
              <a:rPr sz="3400">
                <a:solidFill>
                  <a:srgbClr val="EEEEEE"/>
                </a:solidFill>
              </a:rPr>
              <a:t>The last statement in a method or closure will be returned</a:t>
            </a:r>
          </a:p>
        </p:txBody>
      </p:sp>
      <p:pic>
        <p:nvPicPr>
          <p:cNvPr id="169" name="Screen Shot 2014-10-21 at 11.01.21 AM.png"/>
          <p:cNvPicPr/>
          <p:nvPr/>
        </p:nvPicPr>
        <p:blipFill>
          <a:blip r:embed="rId3">
            <a:extLst/>
          </a:blip>
          <a:stretch>
            <a:fillRect/>
          </a:stretch>
        </p:blipFill>
        <p:spPr>
          <a:xfrm>
            <a:off x="2773326" y="4186696"/>
            <a:ext cx="7458148" cy="3490587"/>
          </a:xfrm>
          <a:prstGeom prst="rect">
            <a:avLst/>
          </a:prstGeom>
          <a:ln w="12700">
            <a:miter lim="400000"/>
          </a:ln>
        </p:spPr>
      </p:pic>
      <p:pic>
        <p:nvPicPr>
          <p:cNvPr id="170" name="Screen Shot 2014-10-21 at 11.01.57 AM.png"/>
          <p:cNvPicPr/>
          <p:nvPr/>
        </p:nvPicPr>
        <p:blipFill>
          <a:blip r:embed="rId4">
            <a:extLst/>
          </a:blip>
          <a:stretch>
            <a:fillRect/>
          </a:stretch>
        </p:blipFill>
        <p:spPr>
          <a:xfrm>
            <a:off x="557930" y="7713980"/>
            <a:ext cx="11912458" cy="986831"/>
          </a:xfrm>
          <a:prstGeom prst="rect">
            <a:avLst/>
          </a:prstGeom>
          <a:ln w="127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Groovy Truth</a:t>
            </a:r>
          </a:p>
        </p:txBody>
      </p:sp>
      <p:sp>
        <p:nvSpPr>
          <p:cNvPr id="173" name="Shape 173"/>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Groovy borrows some of the concepts of “Truthy” and “Falsey” from languages like JavaScript</a:t>
            </a:r>
            <a:endParaRPr sz="3400">
              <a:solidFill>
                <a:srgbClr val="EEEEEE"/>
              </a:solidFill>
            </a:endParaRPr>
          </a:p>
          <a:p>
            <a:pPr lvl="0">
              <a:buBlip>
                <a:blip r:embed="rId2"/>
              </a:buBlip>
              <a:defRPr sz="1800">
                <a:solidFill>
                  <a:srgbClr val="000000"/>
                </a:solidFill>
              </a:defRPr>
            </a:pPr>
            <a:r>
              <a:rPr sz="3400">
                <a:solidFill>
                  <a:srgbClr val="EEEEEE"/>
                </a:solidFill>
              </a:rPr>
              <a:t>Empty lists and maps, iterators with no more elements, empty strings and nulls are coerced to false</a:t>
            </a:r>
            <a:endParaRPr sz="3400">
              <a:solidFill>
                <a:srgbClr val="EEEEEE"/>
              </a:solidFill>
            </a:endParaRPr>
          </a:p>
          <a:p>
            <a:pPr lvl="0">
              <a:buBlip>
                <a:blip r:embed="rId2"/>
              </a:buBlip>
              <a:defRPr sz="1800">
                <a:solidFill>
                  <a:srgbClr val="000000"/>
                </a:solidFill>
              </a:defRPr>
            </a:pPr>
            <a:r>
              <a:rPr sz="3400">
                <a:solidFill>
                  <a:srgbClr val="EEEEEE"/>
                </a:solidFill>
              </a:rPr>
              <a:t>Regex Matchers with at least one match, non-zero numbers and non-null objects are coerced to true</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Screen Shot 2014-10-21 at 11.14.25 AM.png"/>
          <p:cNvPicPr/>
          <p:nvPr/>
        </p:nvPicPr>
        <p:blipFill>
          <a:blip r:embed="rId2">
            <a:extLst/>
          </a:blip>
          <a:stretch>
            <a:fillRect/>
          </a:stretch>
        </p:blipFill>
        <p:spPr>
          <a:xfrm>
            <a:off x="2337806" y="2085445"/>
            <a:ext cx="8329188" cy="5582710"/>
          </a:xfrm>
          <a:prstGeom prst="rect">
            <a:avLst/>
          </a:prstGeom>
          <a:ln w="12700">
            <a:miter lim="400000"/>
          </a:ln>
        </p:spPr>
      </p:pic>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lvl="1">
              <a:defRPr b="0" spc="0" sz="1800">
                <a:solidFill>
                  <a:srgbClr val="000000"/>
                </a:solidFill>
              </a:defRPr>
            </a:pPr>
            <a:r>
              <a:rPr b="1" spc="-144" sz="4800">
                <a:solidFill>
                  <a:srgbClr val="EEEEEE"/>
                </a:solidFill>
              </a:rPr>
              <a:t>Default method params</a:t>
            </a:r>
          </a:p>
        </p:txBody>
      </p:sp>
      <p:sp>
        <p:nvSpPr>
          <p:cNvPr id="178" name="Shape 178"/>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Groovy can handle default parameters when declaring a method</a:t>
            </a:r>
            <a:endParaRPr sz="3400">
              <a:solidFill>
                <a:srgbClr val="EEEEEE"/>
              </a:solidFill>
            </a:endParaRPr>
          </a:p>
          <a:p>
            <a:pPr lvl="0">
              <a:buBlip>
                <a:blip r:embed="rId2"/>
              </a:buBlip>
              <a:defRPr sz="1800">
                <a:solidFill>
                  <a:srgbClr val="000000"/>
                </a:solidFill>
              </a:defRPr>
            </a:pPr>
            <a:r>
              <a:rPr sz="3400">
                <a:solidFill>
                  <a:srgbClr val="EEEEEE"/>
                </a:solidFill>
              </a:rPr>
              <a:t>This basically does traditional Java “telescoping” behind the scenes</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Main Concepts</a:t>
            </a:r>
          </a:p>
        </p:txBody>
      </p:sp>
      <p:sp>
        <p:nvSpPr>
          <p:cNvPr id="50" name="Shape 50"/>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Agile programming for the JVM</a:t>
            </a:r>
            <a:endParaRPr sz="3400">
              <a:solidFill>
                <a:srgbClr val="EEEEEE"/>
              </a:solidFill>
            </a:endParaRPr>
          </a:p>
          <a:p>
            <a:pPr lvl="0">
              <a:buBlip>
                <a:blip r:embed="rId2"/>
              </a:buBlip>
              <a:defRPr sz="1800">
                <a:solidFill>
                  <a:srgbClr val="000000"/>
                </a:solidFill>
              </a:defRPr>
            </a:pPr>
            <a:r>
              <a:rPr sz="3400">
                <a:solidFill>
                  <a:srgbClr val="EEEEEE"/>
                </a:solidFill>
              </a:rPr>
              <a:t>Designed for ease of use and quick iteration</a:t>
            </a:r>
            <a:endParaRPr sz="3400">
              <a:solidFill>
                <a:srgbClr val="EEEEEE"/>
              </a:solidFill>
            </a:endParaRPr>
          </a:p>
          <a:p>
            <a:pPr lvl="0">
              <a:buBlip>
                <a:blip r:embed="rId2"/>
              </a:buBlip>
              <a:defRPr sz="1800">
                <a:solidFill>
                  <a:srgbClr val="000000"/>
                </a:solidFill>
              </a:defRPr>
            </a:pPr>
            <a:r>
              <a:rPr sz="3400">
                <a:solidFill>
                  <a:srgbClr val="EEEEEE"/>
                </a:solidFill>
              </a:rPr>
              <a:t>Syntax and features brought in from Ruby and Python (among others)</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 name="Screen Shot 2014-10-21 at 11.17.11 AM.png"/>
          <p:cNvPicPr/>
          <p:nvPr/>
        </p:nvPicPr>
        <p:blipFill>
          <a:blip r:embed="rId2">
            <a:extLst/>
          </a:blip>
          <a:stretch>
            <a:fillRect/>
          </a:stretch>
        </p:blipFill>
        <p:spPr>
          <a:xfrm>
            <a:off x="2687068" y="1137966"/>
            <a:ext cx="7630664" cy="7477668"/>
          </a:xfrm>
          <a:prstGeom prst="rect">
            <a:avLst/>
          </a:prstGeom>
          <a:ln w="12700">
            <a:miter lim="400000"/>
          </a:ln>
        </p:spPr>
      </p:pic>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Multiple Assignment</a:t>
            </a:r>
          </a:p>
        </p:txBody>
      </p:sp>
      <p:sp>
        <p:nvSpPr>
          <p:cNvPr id="183" name="Shape 183"/>
          <p:cNvSpPr/>
          <p:nvPr>
            <p:ph type="body" idx="1"/>
          </p:nvPr>
        </p:nvSpPr>
        <p:spPr>
          <a:xfrm>
            <a:off x="1281758" y="2019300"/>
            <a:ext cx="10464801" cy="5715000"/>
          </a:xfrm>
          <a:prstGeom prst="rect">
            <a:avLst/>
          </a:prstGeom>
        </p:spPr>
        <p:txBody>
          <a:bodyPr/>
          <a:lstStyle/>
          <a:p>
            <a:pPr lvl="0">
              <a:buBlip>
                <a:blip r:embed="rId2"/>
              </a:buBlip>
              <a:defRPr sz="1800">
                <a:solidFill>
                  <a:srgbClr val="000000"/>
                </a:solidFill>
              </a:defRPr>
            </a:pPr>
            <a:r>
              <a:rPr sz="3400">
                <a:solidFill>
                  <a:srgbClr val="EEEEEE"/>
                </a:solidFill>
              </a:rPr>
              <a:t>Multiple variables can be assigned at once.</a:t>
            </a:r>
            <a:endParaRPr sz="3400">
              <a:solidFill>
                <a:srgbClr val="EEEEEE"/>
              </a:solidFill>
            </a:endParaRPr>
          </a:p>
          <a:p>
            <a:pPr lvl="0">
              <a:buBlip>
                <a:blip r:embed="rId2"/>
              </a:buBlip>
              <a:defRPr sz="1800">
                <a:solidFill>
                  <a:srgbClr val="000000"/>
                </a:solidFill>
              </a:defRPr>
            </a:pPr>
            <a:r>
              <a:rPr sz="3400">
                <a:solidFill>
                  <a:srgbClr val="EEEEEE"/>
                </a:solidFill>
              </a:rPr>
              <a:t>Left side: variable names in parentheses</a:t>
            </a:r>
            <a:endParaRPr sz="3400">
              <a:solidFill>
                <a:srgbClr val="EEEEEE"/>
              </a:solidFill>
            </a:endParaRPr>
          </a:p>
          <a:p>
            <a:pPr lvl="0">
              <a:buBlip>
                <a:blip r:embed="rId2"/>
              </a:buBlip>
              <a:defRPr sz="1800">
                <a:solidFill>
                  <a:srgbClr val="000000"/>
                </a:solidFill>
              </a:defRPr>
            </a:pPr>
            <a:r>
              <a:rPr sz="3400">
                <a:solidFill>
                  <a:srgbClr val="EEEEEE"/>
                </a:solidFill>
              </a:rPr>
              <a:t>Right side: array of values</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5" name="Screen Shot 2014-10-21 at 11.20.19 AM.png"/>
          <p:cNvPicPr/>
          <p:nvPr/>
        </p:nvPicPr>
        <p:blipFill>
          <a:blip r:embed="rId3">
            <a:extLst/>
          </a:blip>
          <a:stretch>
            <a:fillRect/>
          </a:stretch>
        </p:blipFill>
        <p:spPr>
          <a:xfrm>
            <a:off x="1517111" y="1393104"/>
            <a:ext cx="9970578" cy="6967392"/>
          </a:xfrm>
          <a:prstGeom prst="rect">
            <a:avLst/>
          </a:prstGeom>
          <a:ln w="12700">
            <a:miter lim="400000"/>
          </a:ln>
        </p:spPr>
      </p:pic>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nvSpPr>
        <p:spPr>
          <a:xfrm>
            <a:off x="3688434" y="2313891"/>
            <a:ext cx="1016281" cy="672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EEEEEE"/>
                </a:solidFill>
              </a:rPr>
              <a:t>Java</a:t>
            </a:r>
          </a:p>
        </p:txBody>
      </p:sp>
      <p:pic>
        <p:nvPicPr>
          <p:cNvPr id="190" name="Screen Shot 2014-10-21 at 11.22.33 AM.png"/>
          <p:cNvPicPr/>
          <p:nvPr/>
        </p:nvPicPr>
        <p:blipFill>
          <a:blip r:embed="rId3">
            <a:extLst/>
          </a:blip>
          <a:stretch>
            <a:fillRect/>
          </a:stretch>
        </p:blipFill>
        <p:spPr>
          <a:xfrm>
            <a:off x="5415966" y="1352046"/>
            <a:ext cx="4109848" cy="2994319"/>
          </a:xfrm>
          <a:prstGeom prst="rect">
            <a:avLst/>
          </a:prstGeom>
          <a:ln w="12700">
            <a:miter lim="400000"/>
          </a:ln>
        </p:spPr>
      </p:pic>
      <p:grpSp>
        <p:nvGrpSpPr>
          <p:cNvPr id="193" name="Group 193"/>
          <p:cNvGrpSpPr/>
          <p:nvPr/>
        </p:nvGrpSpPr>
        <p:grpSpPr>
          <a:xfrm>
            <a:off x="3478986" y="5049088"/>
            <a:ext cx="6046828" cy="2351406"/>
            <a:chOff x="0" y="0"/>
            <a:chExt cx="6046827" cy="2351405"/>
          </a:xfrm>
        </p:grpSpPr>
        <p:pic>
          <p:nvPicPr>
            <p:cNvPr id="191" name="Screen Shot 2014-10-21 at 11.23.23 AM.png"/>
            <p:cNvPicPr/>
            <p:nvPr/>
          </p:nvPicPr>
          <p:blipFill>
            <a:blip r:embed="rId4">
              <a:extLst/>
            </a:blip>
            <a:stretch>
              <a:fillRect/>
            </a:stretch>
          </p:blipFill>
          <p:spPr>
            <a:xfrm>
              <a:off x="1936979" y="0"/>
              <a:ext cx="4109849" cy="2351406"/>
            </a:xfrm>
            <a:prstGeom prst="rect">
              <a:avLst/>
            </a:prstGeom>
            <a:ln w="12700" cap="flat">
              <a:noFill/>
              <a:miter lim="400000"/>
            </a:ln>
            <a:effectLst/>
          </p:spPr>
        </p:pic>
        <p:sp>
          <p:nvSpPr>
            <p:cNvPr id="192" name="Shape 192"/>
            <p:cNvSpPr/>
            <p:nvPr/>
          </p:nvSpPr>
          <p:spPr>
            <a:xfrm>
              <a:off x="0" y="669360"/>
              <a:ext cx="1435177" cy="6722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solidFill>
                    <a:srgbClr val="000000"/>
                  </a:solidFill>
                </a:defRPr>
              </a:pPr>
              <a:r>
                <a:rPr sz="3800">
                  <a:solidFill>
                    <a:srgbClr val="EEEEEE"/>
                  </a:solidFill>
                </a:rPr>
                <a:t>Groovy</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 grpId="1" fill="hold">
                                  <p:stCondLst>
                                    <p:cond delay="0"/>
                                  </p:stCondLst>
                                  <p:iterate type="el" backwards="0">
                                    <p:tmAbs val="0"/>
                                  </p:iterate>
                                  <p:childTnLst>
                                    <p:set>
                                      <p:cBhvr>
                                        <p:cTn id="6" fill="hold"/>
                                        <p:tgtEl>
                                          <p:spTgt spid="193"/>
                                        </p:tgtEl>
                                        <p:attrNameLst>
                                          <p:attrName>style.visibility</p:attrName>
                                        </p:attrNameLst>
                                      </p:cBhvr>
                                      <p:to>
                                        <p:strVal val="visible"/>
                                      </p:to>
                                    </p:set>
                                    <p:anim calcmode="lin" valueType="num">
                                      <p:cBhvr>
                                        <p:cTn id="7" dur="1000" fill="hold"/>
                                        <p:tgtEl>
                                          <p:spTgt spid="193"/>
                                        </p:tgtEl>
                                        <p:attrNameLst>
                                          <p:attrName>ppt_x</p:attrName>
                                        </p:attrNameLst>
                                      </p:cBhvr>
                                      <p:tavLst>
                                        <p:tav tm="0">
                                          <p:val>
                                            <p:strVal val="0-#ppt_w/2"/>
                                          </p:val>
                                        </p:tav>
                                        <p:tav tm="100000">
                                          <p:val>
                                            <p:strVal val="#ppt_x"/>
                                          </p:val>
                                        </p:tav>
                                      </p:tavLst>
                                    </p:anim>
                                    <p:anim calcmode="lin" valueType="num">
                                      <p:cBhvr>
                                        <p:cTn id="8" dur="1000" fill="hold"/>
                                        <p:tgtEl>
                                          <p:spTgt spid="1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Ranges</a:t>
            </a:r>
          </a:p>
        </p:txBody>
      </p:sp>
      <p:sp>
        <p:nvSpPr>
          <p:cNvPr id="198" name="Shape 198"/>
          <p:cNvSpPr/>
          <p:nvPr>
            <p:ph type="body" idx="1"/>
          </p:nvPr>
        </p:nvSpPr>
        <p:spPr>
          <a:xfrm>
            <a:off x="1270000" y="558656"/>
            <a:ext cx="10464800" cy="5715001"/>
          </a:xfrm>
          <a:prstGeom prst="rect">
            <a:avLst/>
          </a:prstGeom>
        </p:spPr>
        <p:txBody>
          <a:bodyPr/>
          <a:lstStyle>
            <a:lvl1pPr>
              <a:buBlip>
                <a:blip r:embed="rId3"/>
              </a:buBlip>
            </a:lvl1pPr>
          </a:lstStyle>
          <a:p>
            <a:pPr lvl="0">
              <a:defRPr sz="1800">
                <a:solidFill>
                  <a:srgbClr val="000000"/>
                </a:solidFill>
              </a:defRPr>
            </a:pPr>
            <a:r>
              <a:rPr sz="3400">
                <a:solidFill>
                  <a:srgbClr val="EEEEEE"/>
                </a:solidFill>
              </a:rPr>
              <a:t>Range syntax to create lists of sequenced data</a:t>
            </a:r>
          </a:p>
        </p:txBody>
      </p:sp>
      <p:pic>
        <p:nvPicPr>
          <p:cNvPr id="199" name="Screen Shot 2014-10-21 at 11.25.16 AM.png"/>
          <p:cNvPicPr/>
          <p:nvPr/>
        </p:nvPicPr>
        <p:blipFill>
          <a:blip r:embed="rId4">
            <a:extLst/>
          </a:blip>
          <a:stretch>
            <a:fillRect/>
          </a:stretch>
        </p:blipFill>
        <p:spPr>
          <a:xfrm>
            <a:off x="4201025" y="4071068"/>
            <a:ext cx="4626268" cy="1196758"/>
          </a:xfrm>
          <a:prstGeom prst="rect">
            <a:avLst/>
          </a:prstGeom>
          <a:ln w="12700">
            <a:miter lim="400000"/>
          </a:ln>
        </p:spPr>
      </p:pic>
      <p:pic>
        <p:nvPicPr>
          <p:cNvPr id="200" name="Screen Shot 2014-10-21 at 11.25.40 AM.png"/>
          <p:cNvPicPr/>
          <p:nvPr/>
        </p:nvPicPr>
        <p:blipFill>
          <a:blip r:embed="rId5">
            <a:extLst/>
          </a:blip>
          <a:stretch>
            <a:fillRect/>
          </a:stretch>
        </p:blipFill>
        <p:spPr>
          <a:xfrm>
            <a:off x="690975" y="6534355"/>
            <a:ext cx="11622850" cy="1096765"/>
          </a:xfrm>
          <a:prstGeom prst="rect">
            <a:avLst/>
          </a:prstGeom>
          <a:ln w="12700">
            <a:miter lim="400000"/>
          </a:ln>
        </p:spPr>
      </p:pic>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Screen Shot 2014-10-21 at 11.29.30 AM.png"/>
          <p:cNvPicPr/>
          <p:nvPr/>
        </p:nvPicPr>
        <p:blipFill>
          <a:blip r:embed="rId3">
            <a:extLst/>
          </a:blip>
          <a:stretch>
            <a:fillRect/>
          </a:stretch>
        </p:blipFill>
        <p:spPr>
          <a:xfrm>
            <a:off x="2551499" y="380911"/>
            <a:ext cx="7901802" cy="7930362"/>
          </a:xfrm>
          <a:prstGeom prst="rect">
            <a:avLst/>
          </a:prstGeom>
          <a:ln w="12700">
            <a:miter lim="400000"/>
          </a:ln>
        </p:spPr>
      </p:pic>
      <p:pic>
        <p:nvPicPr>
          <p:cNvPr id="205" name="Screen Shot 2014-10-21 at 11.31.46 AM.png"/>
          <p:cNvPicPr/>
          <p:nvPr/>
        </p:nvPicPr>
        <p:blipFill>
          <a:blip r:embed="rId4">
            <a:extLst/>
          </a:blip>
          <a:stretch>
            <a:fillRect/>
          </a:stretch>
        </p:blipFill>
        <p:spPr>
          <a:xfrm>
            <a:off x="603250" y="8404907"/>
            <a:ext cx="11798300" cy="622301"/>
          </a:xfrm>
          <a:prstGeom prst="rect">
            <a:avLst/>
          </a:prstGeom>
          <a:ln w="12700">
            <a:miter lim="400000"/>
          </a:ln>
        </p:spPr>
      </p:pic>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Operators</a:t>
            </a:r>
          </a:p>
        </p:txBody>
      </p:sp>
      <p:sp>
        <p:nvSpPr>
          <p:cNvPr id="210" name="Shape 210"/>
          <p:cNvSpPr/>
          <p:nvPr>
            <p:ph type="body" idx="1"/>
          </p:nvPr>
        </p:nvSpPr>
        <p:spPr>
          <a:prstGeom prst="rect">
            <a:avLst/>
          </a:prstGeom>
        </p:spPr>
        <p:txBody>
          <a:bodyPr/>
          <a:lstStyle/>
          <a:p>
            <a:pPr lvl="0">
              <a:buBlip>
                <a:blip r:embed="rId3"/>
              </a:buBlip>
              <a:defRPr sz="1800">
                <a:solidFill>
                  <a:srgbClr val="000000"/>
                </a:solidFill>
              </a:defRPr>
            </a:pPr>
            <a:r>
              <a:rPr sz="3400">
                <a:solidFill>
                  <a:srgbClr val="EEEEEE"/>
                </a:solidFill>
              </a:rPr>
              <a:t>&lt;=&gt; “Spaceship” for comparisons</a:t>
            </a:r>
            <a:endParaRPr sz="3400">
              <a:solidFill>
                <a:srgbClr val="EEEEEE"/>
              </a:solidFill>
            </a:endParaRPr>
          </a:p>
          <a:p>
            <a:pPr lvl="0">
              <a:buBlip>
                <a:blip r:embed="rId3"/>
              </a:buBlip>
              <a:defRPr sz="1800">
                <a:solidFill>
                  <a:srgbClr val="000000"/>
                </a:solidFill>
              </a:defRPr>
            </a:pPr>
            <a:r>
              <a:rPr sz="3400">
                <a:solidFill>
                  <a:srgbClr val="EEEEEE"/>
                </a:solidFill>
              </a:rPr>
              <a:t>“in” as shorthand for collection.contains() (1 in [1,2] == true)</a:t>
            </a:r>
            <a:endParaRPr sz="3400">
              <a:solidFill>
                <a:srgbClr val="EEEEEE"/>
              </a:solidFill>
            </a:endParaRPr>
          </a:p>
          <a:p>
            <a:pPr lvl="0">
              <a:buBlip>
                <a:blip r:embed="rId3"/>
              </a:buBlip>
              <a:defRPr sz="1800">
                <a:solidFill>
                  <a:srgbClr val="000000"/>
                </a:solidFill>
              </a:defRPr>
            </a:pPr>
            <a:r>
              <a:rPr sz="3400">
                <a:solidFill>
                  <a:srgbClr val="EEEEEE"/>
                </a:solidFill>
              </a:rPr>
              <a:t>?. for safe navigation - No more null pointers! (a?.b?.c returns null even if a or b are null) </a:t>
            </a:r>
            <a:endParaRPr sz="3400">
              <a:solidFill>
                <a:srgbClr val="EEEEEE"/>
              </a:solidFill>
            </a:endParaRPr>
          </a:p>
          <a:p>
            <a:pPr lvl="0">
              <a:buBlip>
                <a:blip r:embed="rId3"/>
              </a:buBlip>
              <a:defRPr sz="1800">
                <a:solidFill>
                  <a:srgbClr val="000000"/>
                </a:solidFill>
              </a:defRPr>
            </a:pPr>
            <a:r>
              <a:rPr sz="3400">
                <a:solidFill>
                  <a:srgbClr val="EEEEEE"/>
                </a:solidFill>
              </a:rPr>
              <a:t>?: “Elvis” for shortened ternary (a ? a : “null” == a ?: “null”)</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Operators - Spread (*.)</a:t>
            </a:r>
          </a:p>
        </p:txBody>
      </p:sp>
      <p:sp>
        <p:nvSpPr>
          <p:cNvPr id="215" name="Shape 215"/>
          <p:cNvSpPr/>
          <p:nvPr>
            <p:ph type="body" idx="1"/>
          </p:nvPr>
        </p:nvSpPr>
        <p:spPr>
          <a:xfrm>
            <a:off x="1281758" y="2019300"/>
            <a:ext cx="10464801" cy="5715000"/>
          </a:xfrm>
          <a:prstGeom prst="rect">
            <a:avLst/>
          </a:prstGeom>
        </p:spPr>
        <p:txBody>
          <a:bodyPr/>
          <a:lstStyle/>
          <a:p>
            <a:pPr lvl="0">
              <a:buBlip>
                <a:blip r:embed="rId2"/>
              </a:buBlip>
              <a:defRPr sz="1800">
                <a:solidFill>
                  <a:srgbClr val="000000"/>
                </a:solidFill>
              </a:defRPr>
            </a:pPr>
            <a:r>
              <a:rPr sz="3400">
                <a:solidFill>
                  <a:srgbClr val="EEEEEE"/>
                </a:solidFill>
              </a:rPr>
              <a:t>Invoke an action on each element of an aggregate object</a:t>
            </a:r>
            <a:endParaRPr sz="3400">
              <a:solidFill>
                <a:srgbClr val="EEEEEE"/>
              </a:solidFill>
            </a:endParaRPr>
          </a:p>
          <a:p>
            <a:pPr lvl="0">
              <a:buBlip>
                <a:blip r:embed="rId2"/>
              </a:buBlip>
              <a:defRPr sz="1800">
                <a:solidFill>
                  <a:srgbClr val="000000"/>
                </a:solidFill>
              </a:defRPr>
            </a:pPr>
            <a:r>
              <a:rPr sz="3400">
                <a:solidFill>
                  <a:srgbClr val="EEEEEE"/>
                </a:solidFill>
              </a:rPr>
              <a:t>Can be a method call or property access</a:t>
            </a:r>
          </a:p>
        </p:txBody>
      </p:sp>
      <p:pic>
        <p:nvPicPr>
          <p:cNvPr id="216" name="Screen Shot 2014-10-21 at 11.33.56 AM.png"/>
          <p:cNvPicPr/>
          <p:nvPr/>
        </p:nvPicPr>
        <p:blipFill>
          <a:blip r:embed="rId3">
            <a:extLst/>
          </a:blip>
          <a:stretch>
            <a:fillRect/>
          </a:stretch>
        </p:blipFill>
        <p:spPr>
          <a:xfrm>
            <a:off x="1211903" y="6193550"/>
            <a:ext cx="10604512" cy="919467"/>
          </a:xfrm>
          <a:prstGeom prst="rect">
            <a:avLst/>
          </a:prstGeom>
          <a:ln w="12700">
            <a:miter lim="400000"/>
          </a:ln>
        </p:spPr>
      </p:pic>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Operators - as</a:t>
            </a:r>
          </a:p>
        </p:txBody>
      </p:sp>
      <p:sp>
        <p:nvSpPr>
          <p:cNvPr id="219" name="Shape 219"/>
          <p:cNvSpPr/>
          <p:nvPr>
            <p:ph type="body" idx="1"/>
          </p:nvPr>
        </p:nvSpPr>
        <p:spPr>
          <a:xfrm>
            <a:off x="1137168" y="1556071"/>
            <a:ext cx="10464801" cy="5715001"/>
          </a:xfrm>
          <a:prstGeom prst="rect">
            <a:avLst/>
          </a:prstGeom>
        </p:spPr>
        <p:txBody>
          <a:bodyPr/>
          <a:lstStyle/>
          <a:p>
            <a:pPr lvl="0">
              <a:buBlip>
                <a:blip r:embed="rId3"/>
              </a:buBlip>
              <a:defRPr sz="1800">
                <a:solidFill>
                  <a:srgbClr val="000000"/>
                </a:solidFill>
              </a:defRPr>
            </a:pPr>
            <a:r>
              <a:rPr sz="3400">
                <a:solidFill>
                  <a:srgbClr val="EEEEEE"/>
                </a:solidFill>
              </a:rPr>
              <a:t>Casts one type to another</a:t>
            </a:r>
            <a:endParaRPr sz="3400">
              <a:solidFill>
                <a:srgbClr val="EEEEEE"/>
              </a:solidFill>
            </a:endParaRPr>
          </a:p>
          <a:p>
            <a:pPr lvl="0">
              <a:buBlip>
                <a:blip r:embed="rId3"/>
              </a:buBlip>
              <a:defRPr sz="1800">
                <a:solidFill>
                  <a:srgbClr val="000000"/>
                </a:solidFill>
              </a:defRPr>
            </a:pPr>
            <a:r>
              <a:rPr sz="3400">
                <a:solidFill>
                  <a:srgbClr val="EEEEEE"/>
                </a:solidFill>
              </a:rPr>
              <a:t>Can be smarter than straight Java type casting</a:t>
            </a:r>
          </a:p>
        </p:txBody>
      </p:sp>
      <p:pic>
        <p:nvPicPr>
          <p:cNvPr id="220" name="Screen Shot 2014-10-21 at 11.35.33 AM.png"/>
          <p:cNvPicPr/>
          <p:nvPr/>
        </p:nvPicPr>
        <p:blipFill>
          <a:blip r:embed="rId4">
            <a:extLst/>
          </a:blip>
          <a:stretch>
            <a:fillRect/>
          </a:stretch>
        </p:blipFill>
        <p:spPr>
          <a:xfrm>
            <a:off x="2500217" y="5506192"/>
            <a:ext cx="7738703" cy="3671648"/>
          </a:xfrm>
          <a:prstGeom prst="rect">
            <a:avLst/>
          </a:prstGeom>
          <a:ln w="12700">
            <a:miter lim="400000"/>
          </a:ln>
        </p:spPr>
      </p:pic>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Regex operators</a:t>
            </a:r>
          </a:p>
        </p:txBody>
      </p:sp>
      <p:sp>
        <p:nvSpPr>
          <p:cNvPr id="225" name="Shape 225"/>
          <p:cNvSpPr/>
          <p:nvPr>
            <p:ph type="body" idx="1"/>
          </p:nvPr>
        </p:nvSpPr>
        <p:spPr>
          <a:xfrm>
            <a:off x="1270000" y="1309384"/>
            <a:ext cx="10464800" cy="5715001"/>
          </a:xfrm>
          <a:prstGeom prst="rect">
            <a:avLst/>
          </a:prstGeom>
        </p:spPr>
        <p:txBody>
          <a:bodyPr/>
          <a:lstStyle/>
          <a:p>
            <a:pPr lvl="0">
              <a:buBlip>
                <a:blip r:embed="rId3"/>
              </a:buBlip>
              <a:defRPr sz="1800">
                <a:solidFill>
                  <a:srgbClr val="000000"/>
                </a:solidFill>
              </a:defRPr>
            </a:pPr>
            <a:r>
              <a:rPr sz="3400">
                <a:solidFill>
                  <a:srgbClr val="EEEEEE"/>
                </a:solidFill>
              </a:rPr>
              <a:t>=~ : Find with a regex (creates a Matcher)</a:t>
            </a:r>
            <a:endParaRPr sz="3400">
              <a:solidFill>
                <a:srgbClr val="EEEEEE"/>
              </a:solidFill>
            </a:endParaRPr>
          </a:p>
          <a:p>
            <a:pPr lvl="0">
              <a:buBlip>
                <a:blip r:embed="rId3"/>
              </a:buBlip>
              <a:defRPr sz="1800">
                <a:solidFill>
                  <a:srgbClr val="000000"/>
                </a:solidFill>
              </a:defRPr>
            </a:pPr>
            <a:r>
              <a:rPr sz="3400">
                <a:solidFill>
                  <a:srgbClr val="EEEEEE"/>
                </a:solidFill>
              </a:rPr>
              <a:t>==~ : Get a match with a regex (returns true or false)</a:t>
            </a:r>
          </a:p>
        </p:txBody>
      </p:sp>
      <p:pic>
        <p:nvPicPr>
          <p:cNvPr id="226" name="Screen Shot 2014-10-21 at 11.37.05 AM.png"/>
          <p:cNvPicPr/>
          <p:nvPr/>
        </p:nvPicPr>
        <p:blipFill>
          <a:blip r:embed="rId4">
            <a:extLst/>
          </a:blip>
          <a:stretch>
            <a:fillRect/>
          </a:stretch>
        </p:blipFill>
        <p:spPr>
          <a:xfrm>
            <a:off x="2090116" y="5289909"/>
            <a:ext cx="8848086" cy="3022444"/>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 name="ejimgroovy.jpg"/>
          <p:cNvPicPr/>
          <p:nvPr/>
        </p:nvPicPr>
        <p:blipFill>
          <a:blip r:embed="rId2">
            <a:extLst/>
          </a:blip>
          <a:stretch>
            <a:fillRect/>
          </a:stretch>
        </p:blipFill>
        <p:spPr>
          <a:xfrm>
            <a:off x="3962400" y="2984500"/>
            <a:ext cx="5080000" cy="3784600"/>
          </a:xfrm>
          <a:prstGeom prst="rect">
            <a:avLst/>
          </a:prstGeom>
          <a:ln w="12700">
            <a:miter lim="400000"/>
          </a:ln>
        </p:spPr>
      </p:pic>
      <p:sp>
        <p:nvSpPr>
          <p:cNvPr id="53" name="Shape 53"/>
          <p:cNvSpPr/>
          <p:nvPr/>
        </p:nvSpPr>
        <p:spPr>
          <a:xfrm>
            <a:off x="883754" y="852068"/>
            <a:ext cx="11237292" cy="12676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7800"/>
            </a:lvl1pPr>
          </a:lstStyle>
          <a:p>
            <a:pPr lvl="0">
              <a:defRPr sz="1800">
                <a:solidFill>
                  <a:srgbClr val="000000"/>
                </a:solidFill>
              </a:defRPr>
            </a:pPr>
            <a:r>
              <a:rPr sz="7800">
                <a:solidFill>
                  <a:srgbClr val="EEEEEE"/>
                </a:solidFill>
              </a:rPr>
              <a:t>Examples</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title"/>
          </p:nvPr>
        </p:nvSpPr>
        <p:spPr>
          <a:prstGeom prst="rect">
            <a:avLst/>
          </a:prstGeom>
        </p:spPr>
        <p:txBody>
          <a:bodyPr/>
          <a:lstStyle/>
          <a:p>
            <a:pPr lvl="1">
              <a:defRPr b="0" spc="0" sz="1800">
                <a:solidFill>
                  <a:srgbClr val="000000"/>
                </a:solidFill>
              </a:defRPr>
            </a:pPr>
            <a:r>
              <a:rPr b="1" spc="-128" sz="6400">
                <a:solidFill>
                  <a:srgbClr val="EEEEEE"/>
                </a:solidFill>
              </a:rPr>
              <a:t>Even Groovier</a:t>
            </a:r>
          </a:p>
        </p:txBody>
      </p:sp>
      <p:sp>
        <p:nvSpPr>
          <p:cNvPr id="231" name="Shape 231"/>
          <p:cNvSpPr/>
          <p:nvPr>
            <p:ph type="body" idx="1"/>
          </p:nvPr>
        </p:nvSpPr>
        <p:spPr>
          <a:prstGeom prst="rect">
            <a:avLst/>
          </a:prstGeom>
        </p:spPr>
        <p:txBody>
          <a:bodyPr/>
          <a:lstStyle/>
          <a:p>
            <a:pPr lvl="0">
              <a:defRPr sz="1800">
                <a:solidFill>
                  <a:srgbClr val="000000"/>
                </a:solidFill>
              </a:defRPr>
            </a:pPr>
            <a:r>
              <a:rPr sz="2400">
                <a:solidFill>
                  <a:srgbClr val="EEEEEE"/>
                </a:solidFill>
              </a:rPr>
              <a:t>Advanced Cool Guy Stuff</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Metaprogramming</a:t>
            </a:r>
          </a:p>
        </p:txBody>
      </p:sp>
      <p:sp>
        <p:nvSpPr>
          <p:cNvPr id="234" name="Shape 234"/>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Groovy gives you access to the internals of a class</a:t>
            </a:r>
            <a:endParaRPr sz="3400">
              <a:solidFill>
                <a:srgbClr val="EEEEEE"/>
              </a:solidFill>
            </a:endParaRPr>
          </a:p>
          <a:p>
            <a:pPr lvl="0">
              <a:buBlip>
                <a:blip r:embed="rId2"/>
              </a:buBlip>
              <a:defRPr sz="1800">
                <a:solidFill>
                  <a:srgbClr val="000000"/>
                </a:solidFill>
              </a:defRPr>
            </a:pPr>
            <a:r>
              <a:rPr sz="3400">
                <a:solidFill>
                  <a:srgbClr val="EEEEEE"/>
                </a:solidFill>
              </a:rPr>
              <a:t>This allows you to access, add, and modify properties directly</a:t>
            </a:r>
            <a:endParaRPr sz="3400">
              <a:solidFill>
                <a:srgbClr val="EEEEEE"/>
              </a:solidFill>
            </a:endParaRPr>
          </a:p>
          <a:p>
            <a:pPr lvl="0">
              <a:buBlip>
                <a:blip r:embed="rId2"/>
              </a:buBlip>
              <a:defRPr sz="1800">
                <a:solidFill>
                  <a:srgbClr val="000000"/>
                </a:solidFill>
              </a:defRPr>
            </a:pPr>
            <a:r>
              <a:rPr sz="3400">
                <a:solidFill>
                  <a:srgbClr val="EEEEEE"/>
                </a:solidFill>
              </a:rPr>
              <a:t>Thanks to closures, we can also add methods to classes dynamically</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The meta class</a:t>
            </a:r>
          </a:p>
        </p:txBody>
      </p:sp>
      <p:sp>
        <p:nvSpPr>
          <p:cNvPr id="237" name="Shape 237"/>
          <p:cNvSpPr/>
          <p:nvPr>
            <p:ph type="body" idx="1"/>
          </p:nvPr>
        </p:nvSpPr>
        <p:spPr>
          <a:prstGeom prst="rect">
            <a:avLst/>
          </a:prstGeom>
        </p:spPr>
        <p:txBody>
          <a:bodyPr/>
          <a:lstStyle/>
          <a:p>
            <a:pPr lvl="0">
              <a:buBlip>
                <a:blip r:embed="rId3"/>
              </a:buBlip>
              <a:defRPr sz="1800">
                <a:solidFill>
                  <a:srgbClr val="000000"/>
                </a:solidFill>
              </a:defRPr>
            </a:pPr>
            <a:r>
              <a:rPr sz="3400">
                <a:solidFill>
                  <a:srgbClr val="EEEEEE"/>
                </a:solidFill>
              </a:rPr>
              <a:t>Accessed by .metaClass, on either a Class or instance</a:t>
            </a:r>
            <a:endParaRPr sz="3400">
              <a:solidFill>
                <a:srgbClr val="EEEEEE"/>
              </a:solidFill>
            </a:endParaRPr>
          </a:p>
          <a:p>
            <a:pPr lvl="0">
              <a:buBlip>
                <a:blip r:embed="rId3"/>
              </a:buBlip>
              <a:defRPr sz="1800">
                <a:solidFill>
                  <a:srgbClr val="000000"/>
                </a:solidFill>
              </a:defRPr>
            </a:pPr>
            <a:r>
              <a:rPr sz="3400">
                <a:solidFill>
                  <a:srgbClr val="EEEEEE"/>
                </a:solidFill>
              </a:rPr>
              <a:t>Can inspect via .properties and .methods</a:t>
            </a:r>
            <a:endParaRPr sz="3400">
              <a:solidFill>
                <a:srgbClr val="EEEEEE"/>
              </a:solidFill>
            </a:endParaRPr>
          </a:p>
          <a:p>
            <a:pPr lvl="0">
              <a:buBlip>
                <a:blip r:embed="rId3"/>
              </a:buBlip>
              <a:defRPr sz="1800">
                <a:solidFill>
                  <a:srgbClr val="000000"/>
                </a:solidFill>
              </a:defRPr>
            </a:pPr>
            <a:r>
              <a:rPr sz="3400">
                <a:solidFill>
                  <a:srgbClr val="EEEEEE"/>
                </a:solidFill>
              </a:rPr>
              <a:t>Also has .hasProperty and .respondsTo methods to test whether an object has a certain property or method</a:t>
            </a:r>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1" name="Screen Shot 2014-10-21 at 11.40.50 AM.png"/>
          <p:cNvPicPr/>
          <p:nvPr/>
        </p:nvPicPr>
        <p:blipFill>
          <a:blip r:embed="rId3">
            <a:extLst/>
          </a:blip>
          <a:stretch>
            <a:fillRect/>
          </a:stretch>
        </p:blipFill>
        <p:spPr>
          <a:xfrm>
            <a:off x="406016" y="362620"/>
            <a:ext cx="5946194" cy="5071429"/>
          </a:xfrm>
          <a:prstGeom prst="rect">
            <a:avLst/>
          </a:prstGeom>
          <a:ln w="12700">
            <a:miter lim="400000"/>
          </a:ln>
        </p:spPr>
      </p:pic>
      <p:pic>
        <p:nvPicPr>
          <p:cNvPr id="242" name="Screen Shot 2014-11-05 at 4.25.57 PM.png"/>
          <p:cNvPicPr/>
          <p:nvPr/>
        </p:nvPicPr>
        <p:blipFill>
          <a:blip r:embed="rId4">
            <a:extLst/>
          </a:blip>
          <a:stretch>
            <a:fillRect/>
          </a:stretch>
        </p:blipFill>
        <p:spPr>
          <a:xfrm>
            <a:off x="6315638" y="727829"/>
            <a:ext cx="6349608" cy="7071156"/>
          </a:xfrm>
          <a:prstGeom prst="rect">
            <a:avLst/>
          </a:prstGeom>
          <a:ln w="12700">
            <a:miter lim="400000"/>
          </a:ln>
        </p:spPr>
      </p:pic>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nvSpPr>
        <p:spPr>
          <a:xfrm>
            <a:off x="2022221" y="1717898"/>
            <a:ext cx="8960359" cy="870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vl1pPr>
          </a:lstStyle>
          <a:p>
            <a:pPr lvl="0">
              <a:defRPr sz="1800">
                <a:solidFill>
                  <a:srgbClr val="000000"/>
                </a:solidFill>
              </a:defRPr>
            </a:pPr>
            <a:r>
              <a:rPr sz="5200">
                <a:solidFill>
                  <a:srgbClr val="EEEEEE"/>
                </a:solidFill>
              </a:rPr>
              <a:t>Inspecting random Impenetrables</a:t>
            </a:r>
          </a:p>
        </p:txBody>
      </p:sp>
      <p:pic>
        <p:nvPicPr>
          <p:cNvPr id="247" name="Screen Shot 2014-10-21 at 11.57.19 AM.png"/>
          <p:cNvPicPr/>
          <p:nvPr/>
        </p:nvPicPr>
        <p:blipFill>
          <a:blip r:embed="rId3">
            <a:extLst/>
          </a:blip>
          <a:stretch>
            <a:fillRect/>
          </a:stretch>
        </p:blipFill>
        <p:spPr>
          <a:xfrm>
            <a:off x="981327" y="2780485"/>
            <a:ext cx="11042146" cy="5970295"/>
          </a:xfrm>
          <a:prstGeom prst="rect">
            <a:avLst/>
          </a:prstGeom>
          <a:ln w="12700">
            <a:miter lim="400000"/>
          </a:ln>
        </p:spPr>
      </p:pic>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title"/>
          </p:nvPr>
        </p:nvSpPr>
        <p:spPr>
          <a:xfrm>
            <a:off x="-3201934" y="-92830"/>
            <a:ext cx="10464801" cy="1905001"/>
          </a:xfrm>
          <a:prstGeom prst="rect">
            <a:avLst/>
          </a:prstGeom>
        </p:spPr>
        <p:txBody>
          <a:bodyPr/>
          <a:lstStyle/>
          <a:p>
            <a:pPr lvl="0">
              <a:defRPr b="0" spc="0" sz="1800">
                <a:solidFill>
                  <a:srgbClr val="000000"/>
                </a:solidFill>
              </a:defRPr>
            </a:pPr>
            <a:r>
              <a:rPr b="1" spc="-144" sz="4800">
                <a:solidFill>
                  <a:srgbClr val="EEEEEE"/>
                </a:solidFill>
              </a:rPr>
              <a:t>Result</a:t>
            </a:r>
          </a:p>
        </p:txBody>
      </p:sp>
      <p:pic>
        <p:nvPicPr>
          <p:cNvPr id="252" name="Screen Shot 2014-10-21 at 12.04.53 PM.png"/>
          <p:cNvPicPr/>
          <p:nvPr/>
        </p:nvPicPr>
        <p:blipFill>
          <a:blip r:embed="rId3">
            <a:extLst/>
          </a:blip>
          <a:stretch>
            <a:fillRect/>
          </a:stretch>
        </p:blipFill>
        <p:spPr>
          <a:xfrm>
            <a:off x="1729628" y="1265731"/>
            <a:ext cx="9545544" cy="8076198"/>
          </a:xfrm>
          <a:prstGeom prst="rect">
            <a:avLst/>
          </a:prstGeom>
          <a:ln w="12700">
            <a:miter lim="400000"/>
          </a:ln>
        </p:spPr>
      </p:pic>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Another method - Case</a:t>
            </a:r>
          </a:p>
        </p:txBody>
      </p:sp>
      <p:pic>
        <p:nvPicPr>
          <p:cNvPr id="257" name="Screen Shot 2014-10-21 at 12.06.58 PM.png"/>
          <p:cNvPicPr/>
          <p:nvPr/>
        </p:nvPicPr>
        <p:blipFill>
          <a:blip r:embed="rId3">
            <a:extLst/>
          </a:blip>
          <a:stretch>
            <a:fillRect/>
          </a:stretch>
        </p:blipFill>
        <p:spPr>
          <a:xfrm>
            <a:off x="2263806" y="2933673"/>
            <a:ext cx="8500706" cy="5735990"/>
          </a:xfrm>
          <a:prstGeom prst="rect">
            <a:avLst/>
          </a:prstGeom>
          <a:ln w="12700">
            <a:miter lim="400000"/>
          </a:ln>
        </p:spPr>
      </p:pic>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idx="4294967295"/>
          </p:nvPr>
        </p:nvSpPr>
        <p:spPr>
          <a:xfrm>
            <a:off x="1270000" y="275230"/>
            <a:ext cx="10464800" cy="1905001"/>
          </a:xfrm>
          <a:prstGeom prst="rect">
            <a:avLst/>
          </a:prstGeom>
        </p:spPr>
        <p:txBody>
          <a:bodyPr/>
          <a:lstStyle/>
          <a:p>
            <a:pPr lvl="0">
              <a:defRPr b="0" spc="0" sz="1800">
                <a:solidFill>
                  <a:srgbClr val="000000"/>
                </a:solidFill>
              </a:defRPr>
            </a:pPr>
            <a:r>
              <a:rPr b="1" spc="-144" sz="4800">
                <a:solidFill>
                  <a:srgbClr val="EEEEEE"/>
                </a:solidFill>
              </a:rPr>
              <a:t>More case stuff</a:t>
            </a:r>
          </a:p>
        </p:txBody>
      </p:sp>
      <p:pic>
        <p:nvPicPr>
          <p:cNvPr id="262" name="Screen Shot 2014-10-21 at 12.08.20 PM.png"/>
          <p:cNvPicPr/>
          <p:nvPr/>
        </p:nvPicPr>
        <p:blipFill>
          <a:blip r:embed="rId3">
            <a:extLst/>
          </a:blip>
          <a:stretch>
            <a:fillRect/>
          </a:stretch>
        </p:blipFill>
        <p:spPr>
          <a:xfrm>
            <a:off x="2717800" y="1676831"/>
            <a:ext cx="7569200" cy="7467601"/>
          </a:xfrm>
          <a:prstGeom prst="rect">
            <a:avLst/>
          </a:prstGeom>
          <a:ln w="12700">
            <a:miter lim="400000"/>
          </a:ln>
        </p:spPr>
      </p:pic>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Method addition</a:t>
            </a:r>
          </a:p>
        </p:txBody>
      </p:sp>
      <p:sp>
        <p:nvSpPr>
          <p:cNvPr id="267" name="Shape 267"/>
          <p:cNvSpPr/>
          <p:nvPr>
            <p:ph type="body" idx="1"/>
          </p:nvPr>
        </p:nvSpPr>
        <p:spPr>
          <a:prstGeom prst="rect">
            <a:avLst/>
          </a:prstGeom>
        </p:spPr>
        <p:txBody>
          <a:bodyPr/>
          <a:lstStyle>
            <a:lvl1pPr>
              <a:buBlip>
                <a:blip r:embed="rId2"/>
              </a:buBlip>
            </a:lvl1pPr>
          </a:lstStyle>
          <a:p>
            <a:pPr lvl="0">
              <a:defRPr sz="1800">
                <a:solidFill>
                  <a:srgbClr val="000000"/>
                </a:solidFill>
              </a:defRPr>
            </a:pPr>
            <a:r>
              <a:rPr sz="3400">
                <a:solidFill>
                  <a:srgbClr val="EEEEEE"/>
                </a:solidFill>
              </a:rPr>
              <a:t>You can dynamically add a method to a class, and it’s not even hard</a:t>
            </a: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But first - delegates</a:t>
            </a:r>
          </a:p>
        </p:txBody>
      </p:sp>
      <p:sp>
        <p:nvSpPr>
          <p:cNvPr id="270" name="Shape 270"/>
          <p:cNvSpPr/>
          <p:nvPr>
            <p:ph type="body" idx="1"/>
          </p:nvPr>
        </p:nvSpPr>
        <p:spPr>
          <a:prstGeom prst="rect">
            <a:avLst/>
          </a:prstGeom>
        </p:spPr>
        <p:txBody>
          <a:bodyPr/>
          <a:lstStyle/>
          <a:p>
            <a:pPr lvl="0">
              <a:buBlip>
                <a:blip r:embed="rId3"/>
              </a:buBlip>
              <a:defRPr sz="1800">
                <a:solidFill>
                  <a:srgbClr val="000000"/>
                </a:solidFill>
              </a:defRPr>
            </a:pPr>
            <a:r>
              <a:rPr sz="3400">
                <a:solidFill>
                  <a:srgbClr val="EEEEEE"/>
                </a:solidFill>
              </a:rPr>
              <a:t>Each closure has a few variables</a:t>
            </a:r>
            <a:endParaRPr sz="3400">
              <a:solidFill>
                <a:srgbClr val="EEEEEE"/>
              </a:solidFill>
            </a:endParaRPr>
          </a:p>
          <a:p>
            <a:pPr lvl="0">
              <a:buBlip>
                <a:blip r:embed="rId3"/>
              </a:buBlip>
              <a:defRPr sz="1800">
                <a:solidFill>
                  <a:srgbClr val="000000"/>
                </a:solidFill>
              </a:defRPr>
            </a:pPr>
            <a:r>
              <a:rPr sz="3400">
                <a:solidFill>
                  <a:srgbClr val="EEEEEE"/>
                </a:solidFill>
              </a:rPr>
              <a:t>“this” - The instance of the class the closure was defined in</a:t>
            </a:r>
            <a:endParaRPr sz="3400">
              <a:solidFill>
                <a:srgbClr val="EEEEEE"/>
              </a:solidFill>
            </a:endParaRPr>
          </a:p>
          <a:p>
            <a:pPr lvl="0">
              <a:buBlip>
                <a:blip r:embed="rId3"/>
              </a:buBlip>
              <a:defRPr sz="1800">
                <a:solidFill>
                  <a:srgbClr val="000000"/>
                </a:solidFill>
              </a:defRPr>
            </a:pPr>
            <a:r>
              <a:rPr sz="3400">
                <a:solidFill>
                  <a:srgbClr val="EEEEEE"/>
                </a:solidFill>
              </a:rPr>
              <a:t>“owner” - Same as this unless the closure was defined inside another closure</a:t>
            </a:r>
            <a:endParaRPr sz="3400">
              <a:solidFill>
                <a:srgbClr val="EEEEEE"/>
              </a:solidFill>
            </a:endParaRPr>
          </a:p>
          <a:p>
            <a:pPr lvl="0">
              <a:buBlip>
                <a:blip r:embed="rId3"/>
              </a:buBlip>
              <a:defRPr sz="1800">
                <a:solidFill>
                  <a:srgbClr val="000000"/>
                </a:solidFill>
              </a:defRPr>
            </a:pPr>
            <a:r>
              <a:rPr sz="3400">
                <a:solidFill>
                  <a:srgbClr val="EEEEEE"/>
                </a:solidFill>
              </a:rPr>
              <a:t>“delegate” - Same as owner by default, but it can be changed programmatically</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Dynamic Typing</a:t>
            </a:r>
          </a:p>
        </p:txBody>
      </p:sp>
      <p:sp>
        <p:nvSpPr>
          <p:cNvPr id="56" name="Shape 56"/>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Obviously, Java requires types to be defined explicitly at the compilation step</a:t>
            </a:r>
            <a:endParaRPr sz="3400">
              <a:solidFill>
                <a:srgbClr val="EEEEEE"/>
              </a:solidFill>
            </a:endParaRPr>
          </a:p>
          <a:p>
            <a:pPr lvl="0">
              <a:buBlip>
                <a:blip r:embed="rId2"/>
              </a:buBlip>
              <a:defRPr sz="1800">
                <a:solidFill>
                  <a:srgbClr val="000000"/>
                </a:solidFill>
              </a:defRPr>
            </a:pPr>
            <a:r>
              <a:rPr sz="3400">
                <a:solidFill>
                  <a:srgbClr val="EEEEEE"/>
                </a:solidFill>
              </a:rPr>
              <a:t>In Groovy, an object’s type is discovered dynamically at runtime</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Not Even Hard</a:t>
            </a:r>
          </a:p>
        </p:txBody>
      </p:sp>
      <p:pic>
        <p:nvPicPr>
          <p:cNvPr id="275" name="Screen Shot 2014-10-21 at 12.11.12 PM.png"/>
          <p:cNvPicPr/>
          <p:nvPr/>
        </p:nvPicPr>
        <p:blipFill>
          <a:blip r:embed="rId3">
            <a:extLst/>
          </a:blip>
          <a:stretch>
            <a:fillRect/>
          </a:stretch>
        </p:blipFill>
        <p:spPr>
          <a:xfrm>
            <a:off x="603250" y="6592713"/>
            <a:ext cx="11798300" cy="622301"/>
          </a:xfrm>
          <a:prstGeom prst="rect">
            <a:avLst/>
          </a:prstGeom>
          <a:ln w="12700">
            <a:miter lim="400000"/>
          </a:ln>
        </p:spPr>
      </p:pic>
      <p:pic>
        <p:nvPicPr>
          <p:cNvPr id="276" name="Screen Shot 2014-11-05 at 4.29.26 PM.png"/>
          <p:cNvPicPr/>
          <p:nvPr/>
        </p:nvPicPr>
        <p:blipFill>
          <a:blip r:embed="rId4">
            <a:extLst/>
          </a:blip>
          <a:stretch>
            <a:fillRect/>
          </a:stretch>
        </p:blipFill>
        <p:spPr>
          <a:xfrm>
            <a:off x="642558" y="2361325"/>
            <a:ext cx="11798301" cy="4056129"/>
          </a:xfrm>
          <a:prstGeom prst="rect">
            <a:avLst/>
          </a:prstGeom>
          <a:ln w="12700">
            <a:miter lim="400000"/>
          </a:ln>
        </p:spPr>
      </p:pic>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0" name="Screen Shot 2014-10-21 at 12.13.14 PM.png"/>
          <p:cNvPicPr/>
          <p:nvPr/>
        </p:nvPicPr>
        <p:blipFill>
          <a:blip r:embed="rId3">
            <a:extLst/>
          </a:blip>
          <a:stretch>
            <a:fillRect/>
          </a:stretch>
        </p:blipFill>
        <p:spPr>
          <a:xfrm>
            <a:off x="626349" y="572650"/>
            <a:ext cx="11920586" cy="4384583"/>
          </a:xfrm>
          <a:prstGeom prst="rect">
            <a:avLst/>
          </a:prstGeom>
          <a:ln w="12700">
            <a:miter lim="400000"/>
          </a:ln>
        </p:spPr>
      </p:pic>
      <p:pic>
        <p:nvPicPr>
          <p:cNvPr id="281" name="Screen Shot 2014-10-21 at 12.13.36 PM.png"/>
          <p:cNvPicPr/>
          <p:nvPr/>
        </p:nvPicPr>
        <p:blipFill>
          <a:blip r:embed="rId4">
            <a:extLst/>
          </a:blip>
          <a:stretch>
            <a:fillRect/>
          </a:stretch>
        </p:blipFill>
        <p:spPr>
          <a:xfrm>
            <a:off x="501650" y="6023657"/>
            <a:ext cx="12001500" cy="660401"/>
          </a:xfrm>
          <a:prstGeom prst="rect">
            <a:avLst/>
          </a:prstGeom>
          <a:ln w="12700">
            <a:miter lim="400000"/>
          </a:ln>
        </p:spPr>
      </p:pic>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5" name="Screen Shot 2014-10-21 at 12.16.26 PM.png"/>
          <p:cNvPicPr/>
          <p:nvPr/>
        </p:nvPicPr>
        <p:blipFill>
          <a:blip r:embed="rId3">
            <a:extLst/>
          </a:blip>
          <a:stretch>
            <a:fillRect/>
          </a:stretch>
        </p:blipFill>
        <p:spPr>
          <a:xfrm>
            <a:off x="1530350" y="426288"/>
            <a:ext cx="9944100" cy="7810501"/>
          </a:xfrm>
          <a:prstGeom prst="rect">
            <a:avLst/>
          </a:prstGeom>
          <a:ln w="12700">
            <a:miter lim="400000"/>
          </a:ln>
        </p:spPr>
      </p:pic>
      <p:pic>
        <p:nvPicPr>
          <p:cNvPr id="286" name="Screen Shot 2014-10-21 at 12.16.53 PM.png"/>
          <p:cNvPicPr/>
          <p:nvPr/>
        </p:nvPicPr>
        <p:blipFill>
          <a:blip r:embed="rId4">
            <a:extLst/>
          </a:blip>
          <a:stretch>
            <a:fillRect/>
          </a:stretch>
        </p:blipFill>
        <p:spPr>
          <a:xfrm>
            <a:off x="421520" y="8397716"/>
            <a:ext cx="12161761" cy="480587"/>
          </a:xfrm>
          <a:prstGeom prst="rect">
            <a:avLst/>
          </a:prstGeom>
          <a:ln w="12700">
            <a:miter lim="400000"/>
          </a:ln>
        </p:spPr>
      </p:pic>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0" name="Screen Shot 2014-10-21 at 12.17.52 PM.png"/>
          <p:cNvPicPr/>
          <p:nvPr/>
        </p:nvPicPr>
        <p:blipFill>
          <a:blip r:embed="rId3">
            <a:extLst/>
          </a:blip>
          <a:stretch>
            <a:fillRect/>
          </a:stretch>
        </p:blipFill>
        <p:spPr>
          <a:xfrm>
            <a:off x="1803859" y="399618"/>
            <a:ext cx="9397082" cy="7890679"/>
          </a:xfrm>
          <a:prstGeom prst="rect">
            <a:avLst/>
          </a:prstGeom>
          <a:ln w="12700">
            <a:miter lim="400000"/>
          </a:ln>
        </p:spPr>
      </p:pic>
      <p:pic>
        <p:nvPicPr>
          <p:cNvPr id="291" name="Screen Shot 2014-10-21 at 12.18.23 PM.png"/>
          <p:cNvPicPr/>
          <p:nvPr/>
        </p:nvPicPr>
        <p:blipFill>
          <a:blip r:embed="rId4">
            <a:extLst/>
          </a:blip>
          <a:stretch>
            <a:fillRect/>
          </a:stretch>
        </p:blipFill>
        <p:spPr>
          <a:xfrm>
            <a:off x="787400" y="8387032"/>
            <a:ext cx="11430000" cy="952501"/>
          </a:xfrm>
          <a:prstGeom prst="rect">
            <a:avLst/>
          </a:prstGeom>
          <a:ln w="12700">
            <a:miter lim="400000"/>
          </a:ln>
        </p:spPr>
      </p:pic>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title" idx="4294967295"/>
          </p:nvPr>
        </p:nvSpPr>
        <p:spPr>
          <a:xfrm>
            <a:off x="1281758" y="-231318"/>
            <a:ext cx="10464801" cy="1905001"/>
          </a:xfrm>
          <a:prstGeom prst="rect">
            <a:avLst/>
          </a:prstGeom>
        </p:spPr>
        <p:txBody>
          <a:bodyPr/>
          <a:lstStyle/>
          <a:p>
            <a:pPr lvl="0">
              <a:defRPr b="0" spc="0" sz="1800">
                <a:solidFill>
                  <a:srgbClr val="000000"/>
                </a:solidFill>
              </a:defRPr>
            </a:pPr>
            <a:r>
              <a:rPr b="1" spc="-144" sz="4800">
                <a:solidFill>
                  <a:srgbClr val="EEEEEE"/>
                </a:solidFill>
              </a:rPr>
              <a:t>Operators as methods</a:t>
            </a:r>
          </a:p>
        </p:txBody>
      </p:sp>
      <p:pic>
        <p:nvPicPr>
          <p:cNvPr id="296" name="Screen Shot 2014-10-16 at 3.53.10 PM.png"/>
          <p:cNvPicPr/>
          <p:nvPr/>
        </p:nvPicPr>
        <p:blipFill>
          <a:blip r:embed="rId3">
            <a:extLst/>
          </a:blip>
          <a:stretch>
            <a:fillRect/>
          </a:stretch>
        </p:blipFill>
        <p:spPr>
          <a:xfrm>
            <a:off x="1995947" y="1133427"/>
            <a:ext cx="9155361" cy="8284641"/>
          </a:xfrm>
          <a:prstGeom prst="rect">
            <a:avLst/>
          </a:prstGeom>
          <a:ln w="12700">
            <a:miter lim="400000"/>
          </a:ln>
        </p:spPr>
      </p:pic>
    </p:spTree>
  </p:cSld>
  <p:clrMapOvr>
    <a:masterClrMapping/>
  </p:clrMapOvr>
  <p:transitio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Overloading</a:t>
            </a:r>
            <a:endParaRPr b="1" spc="-144" sz="4800">
              <a:solidFill>
                <a:srgbClr val="EEEEEE"/>
              </a:solidFill>
            </a:endParaRPr>
          </a:p>
        </p:txBody>
      </p:sp>
      <p:sp>
        <p:nvSpPr>
          <p:cNvPr id="301" name="Shape 301"/>
          <p:cNvSpPr/>
          <p:nvPr/>
        </p:nvSpPr>
        <p:spPr>
          <a:xfrm>
            <a:off x="2040012" y="1909024"/>
            <a:ext cx="8948294" cy="672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EEEEEE"/>
                </a:solidFill>
              </a:rPr>
              <a:t>How to mess with your friend’s Groovy project</a:t>
            </a:r>
          </a:p>
        </p:txBody>
      </p:sp>
      <p:pic>
        <p:nvPicPr>
          <p:cNvPr id="302" name="Screen Shot 2014-10-21 at 12.20.05 PM.png"/>
          <p:cNvPicPr/>
          <p:nvPr/>
        </p:nvPicPr>
        <p:blipFill>
          <a:blip r:embed="rId3">
            <a:extLst/>
          </a:blip>
          <a:stretch>
            <a:fillRect/>
          </a:stretch>
        </p:blipFill>
        <p:spPr>
          <a:xfrm>
            <a:off x="2116175" y="2933673"/>
            <a:ext cx="8795968" cy="3673412"/>
          </a:xfrm>
          <a:prstGeom prst="rect">
            <a:avLst/>
          </a:prstGeom>
          <a:ln w="12700">
            <a:miter lim="400000"/>
          </a:ln>
        </p:spPr>
      </p:pic>
      <p:pic>
        <p:nvPicPr>
          <p:cNvPr id="303" name="Screen Shot 2014-10-21 at 12.20.30 PM.png"/>
          <p:cNvPicPr/>
          <p:nvPr/>
        </p:nvPicPr>
        <p:blipFill>
          <a:blip r:embed="rId4">
            <a:extLst/>
          </a:blip>
          <a:stretch>
            <a:fillRect/>
          </a:stretch>
        </p:blipFill>
        <p:spPr>
          <a:xfrm>
            <a:off x="590550" y="6959445"/>
            <a:ext cx="11823700" cy="622301"/>
          </a:xfrm>
          <a:prstGeom prst="rect">
            <a:avLst/>
          </a:prstGeom>
          <a:ln w="12700">
            <a:miter lim="400000"/>
          </a:ln>
        </p:spPr>
      </p:pic>
    </p:spTree>
  </p:cSld>
  <p:clrMapOvr>
    <a:masterClrMapping/>
  </p:clrMapOvr>
  <p:transitio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nvSpPr>
        <p:spPr>
          <a:xfrm>
            <a:off x="538467" y="2056248"/>
            <a:ext cx="11927866" cy="672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EEEEEE"/>
                </a:solidFill>
              </a:rPr>
              <a:t>Groovy interprets this as </a:t>
            </a:r>
            <a:r>
              <a:rPr sz="3800">
                <a:solidFill>
                  <a:srgbClr val="00D22E"/>
                </a:solidFill>
              </a:rPr>
              <a:t>“WHAT THE”</a:t>
            </a:r>
            <a:r>
              <a:rPr sz="3800">
                <a:solidFill>
                  <a:srgbClr val="EEEEEE"/>
                </a:solidFill>
              </a:rPr>
              <a:t>.mod(</a:t>
            </a:r>
            <a:r>
              <a:rPr sz="3800">
                <a:solidFill>
                  <a:srgbClr val="00C806"/>
                </a:solidFill>
              </a:rPr>
              <a:t>“whAT tHe”</a:t>
            </a:r>
            <a:r>
              <a:rPr sz="3800">
                <a:solidFill>
                  <a:srgbClr val="EEEEEE"/>
                </a:solidFill>
              </a:rPr>
              <a:t>), so…</a:t>
            </a:r>
          </a:p>
        </p:txBody>
      </p:sp>
      <p:pic>
        <p:nvPicPr>
          <p:cNvPr id="308" name="Screen Shot 2014-10-21 at 12.22.31 PM.png"/>
          <p:cNvPicPr/>
          <p:nvPr/>
        </p:nvPicPr>
        <p:blipFill>
          <a:blip r:embed="rId3">
            <a:extLst/>
          </a:blip>
          <a:stretch>
            <a:fillRect/>
          </a:stretch>
        </p:blipFill>
        <p:spPr>
          <a:xfrm>
            <a:off x="2718613" y="784907"/>
            <a:ext cx="7567574" cy="733926"/>
          </a:xfrm>
          <a:prstGeom prst="rect">
            <a:avLst/>
          </a:prstGeom>
          <a:ln w="12700">
            <a:miter lim="400000"/>
          </a:ln>
        </p:spPr>
      </p:pic>
      <p:grpSp>
        <p:nvGrpSpPr>
          <p:cNvPr id="311" name="Group 311"/>
          <p:cNvGrpSpPr/>
          <p:nvPr/>
        </p:nvGrpSpPr>
        <p:grpSpPr>
          <a:xfrm>
            <a:off x="903364" y="3265952"/>
            <a:ext cx="11198072" cy="3823845"/>
            <a:chOff x="0" y="0"/>
            <a:chExt cx="11198070" cy="3823843"/>
          </a:xfrm>
        </p:grpSpPr>
        <p:pic>
          <p:nvPicPr>
            <p:cNvPr id="309" name="Screen Shot 2014-10-21 at 12.22.52 PM.png"/>
            <p:cNvPicPr/>
            <p:nvPr/>
          </p:nvPicPr>
          <p:blipFill>
            <a:blip r:embed="rId4">
              <a:extLst/>
            </a:blip>
            <a:stretch>
              <a:fillRect/>
            </a:stretch>
          </p:blipFill>
          <p:spPr>
            <a:xfrm>
              <a:off x="766126" y="0"/>
              <a:ext cx="9665819" cy="2636133"/>
            </a:xfrm>
            <a:prstGeom prst="rect">
              <a:avLst/>
            </a:prstGeom>
            <a:ln w="12700" cap="flat">
              <a:noFill/>
              <a:miter lim="400000"/>
            </a:ln>
            <a:effectLst/>
          </p:spPr>
        </p:pic>
        <p:pic>
          <p:nvPicPr>
            <p:cNvPr id="310" name="Screen Shot 2014-10-21 at 12.23.25 PM.png"/>
            <p:cNvPicPr/>
            <p:nvPr/>
          </p:nvPicPr>
          <p:blipFill>
            <a:blip r:embed="rId5">
              <a:extLst/>
            </a:blip>
            <a:stretch>
              <a:fillRect/>
            </a:stretch>
          </p:blipFill>
          <p:spPr>
            <a:xfrm>
              <a:off x="0" y="3173549"/>
              <a:ext cx="11198071" cy="650295"/>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3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8" presetID="2" grpId="2" fill="hold">
                                  <p:stCondLst>
                                    <p:cond delay="0"/>
                                  </p:stCondLst>
                                  <p:iterate type="el" backwards="0">
                                    <p:tmAbs val="0"/>
                                  </p:iterate>
                                  <p:childTnLst>
                                    <p:set>
                                      <p:cBhvr>
                                        <p:cTn id="10" fill="hold"/>
                                        <p:tgtEl>
                                          <p:spTgt spid="311"/>
                                        </p:tgtEl>
                                        <p:attrNameLst>
                                          <p:attrName>style.visibility</p:attrName>
                                        </p:attrNameLst>
                                      </p:cBhvr>
                                      <p:to>
                                        <p:strVal val="visible"/>
                                      </p:to>
                                    </p:set>
                                    <p:anim calcmode="lin" valueType="num">
                                      <p:cBhvr>
                                        <p:cTn id="11" dur="1000" fill="hold"/>
                                        <p:tgtEl>
                                          <p:spTgt spid="311"/>
                                        </p:tgtEl>
                                        <p:attrNameLst>
                                          <p:attrName>ppt_x</p:attrName>
                                        </p:attrNameLst>
                                      </p:cBhvr>
                                      <p:tavLst>
                                        <p:tav tm="0">
                                          <p:val>
                                            <p:strVal val="0-#ppt_w/2"/>
                                          </p:val>
                                        </p:tav>
                                        <p:tav tm="100000">
                                          <p:val>
                                            <p:strVal val="#ppt_x"/>
                                          </p:val>
                                        </p:tav>
                                      </p:tavLst>
                                    </p:anim>
                                    <p:anim calcmode="lin" valueType="num">
                                      <p:cBhvr>
                                        <p:cTn id="12" dur="1000" fill="hold"/>
                                        <p:tgtEl>
                                          <p:spTgt spid="3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7" grpId="1"/>
      <p:bldP build="whole" bldLvl="1" animBg="1" rev="0" advAuto="0" spid="311" grpId="2"/>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pPr lvl="1">
              <a:defRPr b="0" spc="0" sz="1800">
                <a:solidFill>
                  <a:srgbClr val="000000"/>
                </a:solidFill>
              </a:defRPr>
            </a:pPr>
            <a:r>
              <a:rPr b="1" spc="-144" sz="4800">
                <a:solidFill>
                  <a:srgbClr val="EEEEEE"/>
                </a:solidFill>
              </a:rPr>
              <a:t>Categories</a:t>
            </a:r>
          </a:p>
        </p:txBody>
      </p:sp>
      <p:sp>
        <p:nvSpPr>
          <p:cNvPr id="316" name="Shape 316"/>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If you don’t feel comfortable extending or changing the internals of a class permanently, you have categories</a:t>
            </a:r>
            <a:endParaRPr sz="3400">
              <a:solidFill>
                <a:srgbClr val="EEEEEE"/>
              </a:solidFill>
            </a:endParaRPr>
          </a:p>
          <a:p>
            <a:pPr lvl="0">
              <a:buBlip>
                <a:blip r:embed="rId2"/>
              </a:buBlip>
              <a:defRPr sz="1800">
                <a:solidFill>
                  <a:srgbClr val="000000"/>
                </a:solidFill>
              </a:defRPr>
            </a:pPr>
            <a:r>
              <a:rPr sz="3400">
                <a:solidFill>
                  <a:srgbClr val="EEEEEE"/>
                </a:solidFill>
              </a:rPr>
              <a:t>Categories allow you to extend classes only within the scope of a “use” block</a:t>
            </a:r>
            <a:endParaRPr sz="3400">
              <a:solidFill>
                <a:srgbClr val="EEEEEE"/>
              </a:solidFill>
            </a:endParaRPr>
          </a:p>
          <a:p>
            <a:pPr lvl="0">
              <a:buBlip>
                <a:blip r:embed="rId2"/>
              </a:buBlip>
              <a:defRPr sz="1800">
                <a:solidFill>
                  <a:srgbClr val="000000"/>
                </a:solidFill>
              </a:defRPr>
            </a:pPr>
            <a:r>
              <a:rPr sz="3400">
                <a:solidFill>
                  <a:srgbClr val="EEEEEE"/>
                </a:solidFill>
              </a:rPr>
              <a:t>Borrowed from Objective-C</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8" name="Screen Shot 2014-10-21 at 12.37.42 PM.png"/>
          <p:cNvPicPr/>
          <p:nvPr/>
        </p:nvPicPr>
        <p:blipFill>
          <a:blip r:embed="rId3">
            <a:extLst/>
          </a:blip>
          <a:stretch>
            <a:fillRect/>
          </a:stretch>
        </p:blipFill>
        <p:spPr>
          <a:xfrm>
            <a:off x="1994930" y="1093328"/>
            <a:ext cx="9014940" cy="7566944"/>
          </a:xfrm>
          <a:prstGeom prst="rect">
            <a:avLst/>
          </a:prstGeom>
          <a:ln w="12700">
            <a:miter lim="400000"/>
          </a:ln>
        </p:spPr>
      </p:pic>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prstGeom prst="rect">
            <a:avLst/>
          </a:prstGeom>
        </p:spPr>
        <p:txBody>
          <a:bodyPr/>
          <a:lstStyle/>
          <a:p>
            <a:pPr lvl="1">
              <a:defRPr b="0" spc="0" sz="1800">
                <a:solidFill>
                  <a:srgbClr val="000000"/>
                </a:solidFill>
              </a:defRPr>
            </a:pPr>
            <a:r>
              <a:rPr b="1" spc="-144" sz="4800">
                <a:solidFill>
                  <a:srgbClr val="EEEEEE"/>
                </a:solidFill>
              </a:rPr>
              <a:t>REPL</a:t>
            </a:r>
          </a:p>
        </p:txBody>
      </p:sp>
      <p:sp>
        <p:nvSpPr>
          <p:cNvPr id="323" name="Shape 323"/>
          <p:cNvSpPr/>
          <p:nvPr>
            <p:ph type="body" idx="1"/>
          </p:nvPr>
        </p:nvSpPr>
        <p:spPr>
          <a:prstGeom prst="rect">
            <a:avLst/>
          </a:prstGeom>
        </p:spPr>
        <p:txBody>
          <a:bodyPr/>
          <a:lstStyle/>
          <a:p>
            <a:pPr lvl="0">
              <a:buBlip>
                <a:blip r:embed="rId3"/>
              </a:buBlip>
              <a:defRPr sz="1800">
                <a:solidFill>
                  <a:srgbClr val="000000"/>
                </a:solidFill>
              </a:defRPr>
            </a:pPr>
            <a:r>
              <a:rPr sz="3400">
                <a:solidFill>
                  <a:srgbClr val="EEEEEE"/>
                </a:solidFill>
              </a:rPr>
              <a:t>Groovy comes equipped with a command-line shell and a graphical console.</a:t>
            </a:r>
            <a:endParaRPr sz="3400">
              <a:solidFill>
                <a:srgbClr val="EEEEEE"/>
              </a:solidFill>
            </a:endParaRPr>
          </a:p>
          <a:p>
            <a:pPr lvl="0">
              <a:buBlip>
                <a:blip r:embed="rId3"/>
              </a:buBlip>
              <a:defRPr sz="1800">
                <a:solidFill>
                  <a:srgbClr val="000000"/>
                </a:solidFill>
              </a:defRPr>
            </a:pPr>
            <a:r>
              <a:rPr sz="3400">
                <a:solidFill>
                  <a:srgbClr val="EEEEEE"/>
                </a:solidFill>
              </a:rPr>
              <a:t>Makes things easier to test on the fly, much like python, node, etc.  </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 name="Shape 58"/>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Java</a:t>
            </a:r>
          </a:p>
        </p:txBody>
      </p:sp>
      <p:pic>
        <p:nvPicPr>
          <p:cNvPr id="59" name="Screen Shot 2014-10-01 at 3.36.12 PM.png"/>
          <p:cNvPicPr/>
          <p:nvPr/>
        </p:nvPicPr>
        <p:blipFill>
          <a:blip r:embed="rId3">
            <a:extLst/>
          </a:blip>
          <a:stretch>
            <a:fillRect/>
          </a:stretch>
        </p:blipFill>
        <p:spPr>
          <a:xfrm>
            <a:off x="2699151" y="3910553"/>
            <a:ext cx="7630016" cy="1932494"/>
          </a:xfrm>
          <a:prstGeom prst="rect">
            <a:avLst/>
          </a:prstGeom>
          <a:ln w="12700">
            <a:miter lim="400000"/>
          </a:ln>
        </p:spPr>
      </p:pic>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Programmatic Shell</a:t>
            </a:r>
          </a:p>
        </p:txBody>
      </p:sp>
      <p:sp>
        <p:nvSpPr>
          <p:cNvPr id="328" name="Shape 328"/>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You can create the GroovyShell within your program.</a:t>
            </a:r>
            <a:endParaRPr sz="3400">
              <a:solidFill>
                <a:srgbClr val="EEEEEE"/>
              </a:solidFill>
            </a:endParaRPr>
          </a:p>
          <a:p>
            <a:pPr lvl="0">
              <a:buBlip>
                <a:blip r:embed="rId2"/>
              </a:buBlip>
              <a:defRPr sz="1800">
                <a:solidFill>
                  <a:srgbClr val="000000"/>
                </a:solidFill>
              </a:defRPr>
            </a:pPr>
            <a:r>
              <a:rPr sz="3400">
                <a:solidFill>
                  <a:srgbClr val="EEEEEE"/>
                </a:solidFill>
              </a:rPr>
              <a:t>It can parse and run a script from a file, or just a regular string</a:t>
            </a:r>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0" name="Screen Shot 2014-10-30 at 4.18.31 PM.png"/>
          <p:cNvPicPr/>
          <p:nvPr/>
        </p:nvPicPr>
        <p:blipFill>
          <a:blip r:embed="rId3">
            <a:extLst/>
          </a:blip>
          <a:stretch>
            <a:fillRect/>
          </a:stretch>
        </p:blipFill>
        <p:spPr>
          <a:xfrm>
            <a:off x="666198" y="631381"/>
            <a:ext cx="11672404" cy="4696706"/>
          </a:xfrm>
          <a:prstGeom prst="rect">
            <a:avLst/>
          </a:prstGeom>
          <a:ln w="12700">
            <a:miter lim="400000"/>
          </a:ln>
        </p:spPr>
      </p:pic>
      <p:pic>
        <p:nvPicPr>
          <p:cNvPr id="331" name="Screen Shot 2014-10-30 at 4.19.09 PM.png"/>
          <p:cNvPicPr/>
          <p:nvPr/>
        </p:nvPicPr>
        <p:blipFill>
          <a:blip r:embed="rId4">
            <a:extLst/>
          </a:blip>
          <a:stretch>
            <a:fillRect/>
          </a:stretch>
        </p:blipFill>
        <p:spPr>
          <a:xfrm>
            <a:off x="666198" y="5999192"/>
            <a:ext cx="11672404" cy="776313"/>
          </a:xfrm>
          <a:prstGeom prst="rect">
            <a:avLst/>
          </a:prstGeom>
          <a:ln w="12700">
            <a:miter lim="400000"/>
          </a:ln>
        </p:spPr>
      </p:pic>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DSL</a:t>
            </a:r>
          </a:p>
        </p:txBody>
      </p:sp>
      <p:sp>
        <p:nvSpPr>
          <p:cNvPr id="336" name="Shape 336"/>
          <p:cNvSpPr/>
          <p:nvPr>
            <p:ph type="body" idx="1"/>
          </p:nvPr>
        </p:nvSpPr>
        <p:spPr>
          <a:prstGeom prst="rect">
            <a:avLst/>
          </a:prstGeom>
        </p:spPr>
        <p:txBody>
          <a:bodyPr/>
          <a:lstStyle/>
          <a:p>
            <a:pPr lvl="0">
              <a:buBlip>
                <a:blip r:embed="rId3"/>
              </a:buBlip>
              <a:defRPr sz="1800">
                <a:solidFill>
                  <a:srgbClr val="000000"/>
                </a:solidFill>
              </a:defRPr>
            </a:pPr>
            <a:r>
              <a:rPr sz="3400">
                <a:solidFill>
                  <a:srgbClr val="EEEEEE"/>
                </a:solidFill>
              </a:rPr>
              <a:t>We can combine metaprogramming with dynamic code execution to create a custom DSL</a:t>
            </a:r>
            <a:endParaRPr sz="3400">
              <a:solidFill>
                <a:srgbClr val="EEEEEE"/>
              </a:solidFill>
            </a:endParaRPr>
          </a:p>
          <a:p>
            <a:pPr lvl="0">
              <a:buBlip>
                <a:blip r:embed="rId3"/>
              </a:buBlip>
              <a:defRPr sz="1800">
                <a:solidFill>
                  <a:srgbClr val="000000"/>
                </a:solidFill>
              </a:defRPr>
            </a:pPr>
            <a:r>
              <a:rPr sz="3400">
                <a:solidFill>
                  <a:srgbClr val="EEEEEE"/>
                </a:solidFill>
              </a:rPr>
              <a:t>Requires a few acrobatics</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Groovy</a:t>
            </a:r>
          </a:p>
        </p:txBody>
      </p:sp>
      <p:pic>
        <p:nvPicPr>
          <p:cNvPr id="64" name="Screen Shot 2014-10-21 at 10.33.41 AM.png"/>
          <p:cNvPicPr/>
          <p:nvPr/>
        </p:nvPicPr>
        <p:blipFill>
          <a:blip r:embed="rId3">
            <a:extLst/>
          </a:blip>
          <a:stretch>
            <a:fillRect/>
          </a:stretch>
        </p:blipFill>
        <p:spPr>
          <a:xfrm>
            <a:off x="3748566" y="3924300"/>
            <a:ext cx="5531186" cy="1905000"/>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More Dynamic Typing</a:t>
            </a:r>
          </a:p>
        </p:txBody>
      </p:sp>
      <p:sp>
        <p:nvSpPr>
          <p:cNvPr id="69" name="Shape 69"/>
          <p:cNvSpPr/>
          <p:nvPr>
            <p:ph type="body" idx="1"/>
          </p:nvPr>
        </p:nvSpPr>
        <p:spPr>
          <a:prstGeom prst="rect">
            <a:avLst/>
          </a:prstGeom>
        </p:spPr>
        <p:txBody>
          <a:bodyPr/>
          <a:lstStyle/>
          <a:p>
            <a:pPr lvl="0">
              <a:buBlip>
                <a:blip r:embed="rId2"/>
              </a:buBlip>
              <a:defRPr sz="1800">
                <a:solidFill>
                  <a:srgbClr val="000000"/>
                </a:solidFill>
              </a:defRPr>
            </a:pPr>
            <a:r>
              <a:rPr sz="3400">
                <a:solidFill>
                  <a:srgbClr val="EEEEEE"/>
                </a:solidFill>
              </a:rPr>
              <a:t>We don’t need to explicitly declare types when defining class variables or function parameters either</a:t>
            </a:r>
            <a:endParaRPr sz="3400">
              <a:solidFill>
                <a:srgbClr val="EEEEEE"/>
              </a:solidFill>
            </a:endParaRPr>
          </a:p>
          <a:p>
            <a:pPr lvl="0">
              <a:buBlip>
                <a:blip r:embed="rId2"/>
              </a:buBlip>
              <a:defRPr sz="1800">
                <a:solidFill>
                  <a:srgbClr val="000000"/>
                </a:solidFill>
              </a:defRPr>
            </a:pPr>
            <a:r>
              <a:rPr sz="3400">
                <a:solidFill>
                  <a:srgbClr val="EEEEEE"/>
                </a:solidFill>
              </a:rPr>
              <a:t>This can give us polymorphism without inheritance, and save us a bunch of code</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title"/>
          </p:nvPr>
        </p:nvSpPr>
        <p:spPr>
          <a:xfrm>
            <a:off x="1270000" y="698500"/>
            <a:ext cx="3482090" cy="1096080"/>
          </a:xfrm>
          <a:prstGeom prst="rect">
            <a:avLst/>
          </a:prstGeom>
        </p:spPr>
        <p:txBody>
          <a:bodyPr/>
          <a:lstStyle/>
          <a:p>
            <a:pPr lvl="0">
              <a:defRPr b="0" spc="0" sz="1800">
                <a:solidFill>
                  <a:srgbClr val="000000"/>
                </a:solidFill>
              </a:defRPr>
            </a:pPr>
            <a:r>
              <a:rPr b="1" spc="-144" sz="4800">
                <a:solidFill>
                  <a:srgbClr val="EEEEEE"/>
                </a:solidFill>
              </a:rPr>
              <a:t>Java</a:t>
            </a:r>
          </a:p>
        </p:txBody>
      </p:sp>
      <p:pic>
        <p:nvPicPr>
          <p:cNvPr id="72" name="Screen Shot 2014-10-01 at 4.00.09 PM.png"/>
          <p:cNvPicPr/>
          <p:nvPr/>
        </p:nvPicPr>
        <p:blipFill>
          <a:blip r:embed="rId3">
            <a:extLst/>
          </a:blip>
          <a:stretch>
            <a:fillRect/>
          </a:stretch>
        </p:blipFill>
        <p:spPr>
          <a:xfrm>
            <a:off x="384127" y="5886285"/>
            <a:ext cx="9838614" cy="3497759"/>
          </a:xfrm>
          <a:prstGeom prst="rect">
            <a:avLst/>
          </a:prstGeom>
          <a:ln w="12700">
            <a:miter lim="400000"/>
          </a:ln>
        </p:spPr>
      </p:pic>
      <p:pic>
        <p:nvPicPr>
          <p:cNvPr id="73" name="Screen Shot 2014-10-01 at 4.00.32 PM.png"/>
          <p:cNvPicPr/>
          <p:nvPr/>
        </p:nvPicPr>
        <p:blipFill>
          <a:blip r:embed="rId4">
            <a:extLst/>
          </a:blip>
          <a:stretch>
            <a:fillRect/>
          </a:stretch>
        </p:blipFill>
        <p:spPr>
          <a:xfrm>
            <a:off x="370990" y="2854340"/>
            <a:ext cx="5742456" cy="2998435"/>
          </a:xfrm>
          <a:prstGeom prst="rect">
            <a:avLst/>
          </a:prstGeom>
          <a:ln w="12700">
            <a:miter lim="400000"/>
          </a:ln>
        </p:spPr>
      </p:pic>
      <p:pic>
        <p:nvPicPr>
          <p:cNvPr id="74" name="Screen Shot 2014-10-01 at 4.00.41 PM.png"/>
          <p:cNvPicPr/>
          <p:nvPr/>
        </p:nvPicPr>
        <p:blipFill>
          <a:blip r:embed="rId5">
            <a:extLst/>
          </a:blip>
          <a:stretch>
            <a:fillRect/>
          </a:stretch>
        </p:blipFill>
        <p:spPr>
          <a:xfrm>
            <a:off x="6149131" y="2854340"/>
            <a:ext cx="6459862" cy="2998435"/>
          </a:xfrm>
          <a:prstGeom prst="rect">
            <a:avLst/>
          </a:prstGeom>
          <a:ln w="12700">
            <a:miter lim="400000"/>
          </a:ln>
        </p:spPr>
      </p:pic>
      <p:pic>
        <p:nvPicPr>
          <p:cNvPr id="75" name="Screen Shot 2014-10-01 at 4.00.50 PM.png"/>
          <p:cNvPicPr/>
          <p:nvPr/>
        </p:nvPicPr>
        <p:blipFill>
          <a:blip r:embed="rId6">
            <a:extLst/>
          </a:blip>
          <a:stretch>
            <a:fillRect/>
          </a:stretch>
        </p:blipFill>
        <p:spPr>
          <a:xfrm>
            <a:off x="6893897" y="301607"/>
            <a:ext cx="5346306" cy="2535564"/>
          </a:xfrm>
          <a:prstGeom prst="rect">
            <a:avLst/>
          </a:prstGeom>
          <a:ln w="12700">
            <a:miter lim="400000"/>
          </a:ln>
        </p:spPr>
      </p:pic>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6">
  <a:themeElements>
    <a:clrScheme name="New_Template6">
      <a:dk1>
        <a:srgbClr val="000000"/>
      </a:dk1>
      <a:lt1>
        <a:srgbClr val="EEEEEE"/>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a:ea typeface="Superclarendon"/>
        <a:cs typeface="Superclarendon"/>
      </a:majorFont>
      <a:minorFont>
        <a:latin typeface="Superclarendon"/>
        <a:ea typeface="Superclarendon"/>
        <a:cs typeface="Superclarendon"/>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6">
  <a:themeElements>
    <a:clrScheme name="New_Template6">
      <a:dk1>
        <a:srgbClr val="000000"/>
      </a:dk1>
      <a:lt1>
        <a:srgbClr val="FFFFFF"/>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a:ea typeface="Superclarendon"/>
        <a:cs typeface="Superclarendon"/>
      </a:majorFont>
      <a:minorFont>
        <a:latin typeface="Superclarendon"/>
        <a:ea typeface="Superclarendon"/>
        <a:cs typeface="Superclarendon"/>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